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10">
  <p:sldMasterIdLst>
    <p:sldMasterId id="2147483648" r:id="rId1"/>
    <p:sldMasterId id="2147483660" r:id="rId2"/>
    <p:sldMasterId id="2147483828" r:id="rId3"/>
    <p:sldMasterId id="2147483840" r:id="rId4"/>
    <p:sldMasterId id="2147483900" r:id="rId5"/>
    <p:sldMasterId id="2147483924" r:id="rId6"/>
  </p:sldMasterIdLst>
  <p:notesMasterIdLst>
    <p:notesMasterId r:id="rId39"/>
  </p:notesMasterIdLst>
  <p:sldIdLst>
    <p:sldId id="756" r:id="rId7"/>
    <p:sldId id="1080" r:id="rId8"/>
    <p:sldId id="1228" r:id="rId9"/>
    <p:sldId id="445" r:id="rId10"/>
    <p:sldId id="1232" r:id="rId11"/>
    <p:sldId id="545" r:id="rId12"/>
    <p:sldId id="1038" r:id="rId13"/>
    <p:sldId id="1236" r:id="rId14"/>
    <p:sldId id="1227" r:id="rId15"/>
    <p:sldId id="589" r:id="rId16"/>
    <p:sldId id="587" r:id="rId17"/>
    <p:sldId id="1033" r:id="rId18"/>
    <p:sldId id="1030" r:id="rId19"/>
    <p:sldId id="1032" r:id="rId20"/>
    <p:sldId id="1034" r:id="rId21"/>
    <p:sldId id="1246" r:id="rId22"/>
    <p:sldId id="1247" r:id="rId23"/>
    <p:sldId id="1248" r:id="rId24"/>
    <p:sldId id="1249" r:id="rId25"/>
    <p:sldId id="1243" r:id="rId26"/>
    <p:sldId id="1242" r:id="rId27"/>
    <p:sldId id="1035" r:id="rId28"/>
    <p:sldId id="1036" r:id="rId29"/>
    <p:sldId id="1037" r:id="rId30"/>
    <p:sldId id="1250" r:id="rId31"/>
    <p:sldId id="1251" r:id="rId32"/>
    <p:sldId id="1252" r:id="rId33"/>
    <p:sldId id="1253" r:id="rId34"/>
    <p:sldId id="1244" r:id="rId35"/>
    <p:sldId id="1245" r:id="rId36"/>
    <p:sldId id="1230" r:id="rId37"/>
    <p:sldId id="1231" r:id="rId38"/>
  </p:sldIdLst>
  <p:sldSz cx="9144000" cy="6858000" type="screen4x3"/>
  <p:notesSz cx="6858000" cy="9144000"/>
  <p:defaultTextStyle>
    <a:defPPr>
      <a:defRPr lang="fa-IR"/>
    </a:defPPr>
    <a:lvl1pPr marL="0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BFBFB"/>
    <a:srgbClr val="FFFFCC"/>
    <a:srgbClr val="EEA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73" autoAdjust="0"/>
    <p:restoredTop sz="90036" autoAdjust="0"/>
  </p:normalViewPr>
  <p:slideViewPr>
    <p:cSldViewPr>
      <p:cViewPr varScale="1">
        <p:scale>
          <a:sx n="74" d="100"/>
          <a:sy n="74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225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47" Type="http://schemas.openxmlformats.org/officeDocument/2006/relationships/customXml" Target="../customXml/item4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ustomXml" Target="../customXml/item3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E7AE938-956D-44D7-9A14-06AADA6D08F6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2DF168-038F-4346-B090-25B84F105D8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356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989C-7BB8-42A8-A692-98543788016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8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F168-038F-4346-B090-25B84F105D84}" type="slidenum">
              <a:rPr lang="fa-IR" smtClean="0">
                <a:solidFill>
                  <a:prstClr val="black"/>
                </a:solidFill>
              </a:rPr>
              <a:pPr/>
              <a:t>18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2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350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918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483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1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9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7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60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50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5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7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410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48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75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51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22" y="1122363"/>
            <a:ext cx="6858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22" y="3602039"/>
            <a:ext cx="6858000" cy="1655762"/>
          </a:xfrm>
        </p:spPr>
        <p:txBody>
          <a:bodyPr/>
          <a:lstStyle>
            <a:lvl1pPr marL="0" indent="0" algn="ctr">
              <a:buNone/>
              <a:defRPr sz="2200"/>
            </a:lvl1pPr>
            <a:lvl2pPr marL="409671" indent="0" algn="ctr">
              <a:buNone/>
              <a:defRPr sz="1800"/>
            </a:lvl2pPr>
            <a:lvl3pPr marL="819342" indent="0" algn="ctr">
              <a:buNone/>
              <a:defRPr sz="1700"/>
            </a:lvl3pPr>
            <a:lvl4pPr marL="1229015" indent="0" algn="ctr">
              <a:buNone/>
              <a:defRPr sz="1400"/>
            </a:lvl4pPr>
            <a:lvl5pPr marL="1638682" indent="0" algn="ctr">
              <a:buNone/>
              <a:defRPr sz="1400"/>
            </a:lvl5pPr>
            <a:lvl6pPr marL="2048359" indent="0" algn="ctr">
              <a:buNone/>
              <a:defRPr sz="1400"/>
            </a:lvl6pPr>
            <a:lvl7pPr marL="2458026" indent="0" algn="ctr">
              <a:buNone/>
              <a:defRPr sz="1400"/>
            </a:lvl7pPr>
            <a:lvl8pPr marL="2867704" indent="0" algn="ctr">
              <a:buNone/>
              <a:defRPr sz="1400"/>
            </a:lvl8pPr>
            <a:lvl9pPr marL="3277365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68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82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13" y="1709737"/>
            <a:ext cx="7886699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13" y="4589465"/>
            <a:ext cx="7886699" cy="1500188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96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93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9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86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8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58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67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77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68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72" y="1825627"/>
            <a:ext cx="3886199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4" y="1825627"/>
            <a:ext cx="3886199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42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65" y="365125"/>
            <a:ext cx="7886699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681162"/>
            <a:ext cx="3868340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671" indent="0">
              <a:buNone/>
              <a:defRPr sz="1800" b="1"/>
            </a:lvl2pPr>
            <a:lvl3pPr marL="819342" indent="0">
              <a:buNone/>
              <a:defRPr sz="1700" b="1"/>
            </a:lvl3pPr>
            <a:lvl4pPr marL="1229015" indent="0">
              <a:buNone/>
              <a:defRPr sz="1400" b="1"/>
            </a:lvl4pPr>
            <a:lvl5pPr marL="1638682" indent="0">
              <a:buNone/>
              <a:defRPr sz="1400" b="1"/>
            </a:lvl5pPr>
            <a:lvl6pPr marL="2048359" indent="0">
              <a:buNone/>
              <a:defRPr sz="1400" b="1"/>
            </a:lvl6pPr>
            <a:lvl7pPr marL="2458026" indent="0">
              <a:buNone/>
              <a:defRPr sz="1400" b="1"/>
            </a:lvl7pPr>
            <a:lvl8pPr marL="2867704" indent="0">
              <a:buNone/>
              <a:defRPr sz="1400" b="1"/>
            </a:lvl8pPr>
            <a:lvl9pPr marL="3277365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2505196"/>
            <a:ext cx="3868340" cy="36845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2"/>
            <a:ext cx="3887391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671" indent="0">
              <a:buNone/>
              <a:defRPr sz="1800" b="1"/>
            </a:lvl2pPr>
            <a:lvl3pPr marL="819342" indent="0">
              <a:buNone/>
              <a:defRPr sz="1700" b="1"/>
            </a:lvl3pPr>
            <a:lvl4pPr marL="1229015" indent="0">
              <a:buNone/>
              <a:defRPr sz="1400" b="1"/>
            </a:lvl4pPr>
            <a:lvl5pPr marL="1638682" indent="0">
              <a:buNone/>
              <a:defRPr sz="1400" b="1"/>
            </a:lvl5pPr>
            <a:lvl6pPr marL="2048359" indent="0">
              <a:buNone/>
              <a:defRPr sz="1400" b="1"/>
            </a:lvl6pPr>
            <a:lvl7pPr marL="2458026" indent="0">
              <a:buNone/>
              <a:defRPr sz="1400" b="1"/>
            </a:lvl7pPr>
            <a:lvl8pPr marL="2867704" indent="0">
              <a:buNone/>
              <a:defRPr sz="1400" b="1"/>
            </a:lvl8pPr>
            <a:lvl9pPr marL="3277365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196"/>
            <a:ext cx="3887391" cy="36845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00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73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0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0062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457205"/>
            <a:ext cx="2949176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4" y="987546"/>
            <a:ext cx="4629152" cy="487362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2057519"/>
            <a:ext cx="2949176" cy="3811589"/>
          </a:xfrm>
        </p:spPr>
        <p:txBody>
          <a:bodyPr/>
          <a:lstStyle>
            <a:lvl1pPr marL="0" indent="0">
              <a:buNone/>
              <a:defRPr sz="1400"/>
            </a:lvl1pPr>
            <a:lvl2pPr marL="409671" indent="0">
              <a:buNone/>
              <a:defRPr sz="1300"/>
            </a:lvl2pPr>
            <a:lvl3pPr marL="819342" indent="0">
              <a:buNone/>
              <a:defRPr sz="1200"/>
            </a:lvl3pPr>
            <a:lvl4pPr marL="1229015" indent="0">
              <a:buNone/>
              <a:defRPr sz="900"/>
            </a:lvl4pPr>
            <a:lvl5pPr marL="1638682" indent="0">
              <a:buNone/>
              <a:defRPr sz="900"/>
            </a:lvl5pPr>
            <a:lvl6pPr marL="2048359" indent="0">
              <a:buNone/>
              <a:defRPr sz="900"/>
            </a:lvl6pPr>
            <a:lvl7pPr marL="2458026" indent="0">
              <a:buNone/>
              <a:defRPr sz="900"/>
            </a:lvl7pPr>
            <a:lvl8pPr marL="2867704" indent="0">
              <a:buNone/>
              <a:defRPr sz="900"/>
            </a:lvl8pPr>
            <a:lvl9pPr marL="32773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89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457205"/>
            <a:ext cx="2949176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4" y="987546"/>
            <a:ext cx="4629152" cy="4873625"/>
          </a:xfrm>
        </p:spPr>
        <p:txBody>
          <a:bodyPr anchor="t"/>
          <a:lstStyle>
            <a:lvl1pPr marL="0" indent="0">
              <a:buNone/>
              <a:defRPr sz="3000"/>
            </a:lvl1pPr>
            <a:lvl2pPr marL="409671" indent="0">
              <a:buNone/>
              <a:defRPr sz="2600"/>
            </a:lvl2pPr>
            <a:lvl3pPr marL="819342" indent="0">
              <a:buNone/>
              <a:defRPr sz="2200"/>
            </a:lvl3pPr>
            <a:lvl4pPr marL="1229015" indent="0">
              <a:buNone/>
              <a:defRPr sz="1800"/>
            </a:lvl4pPr>
            <a:lvl5pPr marL="1638682" indent="0">
              <a:buNone/>
              <a:defRPr sz="1800"/>
            </a:lvl5pPr>
            <a:lvl6pPr marL="2048359" indent="0">
              <a:buNone/>
              <a:defRPr sz="1800"/>
            </a:lvl6pPr>
            <a:lvl7pPr marL="2458026" indent="0">
              <a:buNone/>
              <a:defRPr sz="1800"/>
            </a:lvl7pPr>
            <a:lvl8pPr marL="2867704" indent="0">
              <a:buNone/>
              <a:defRPr sz="1800"/>
            </a:lvl8pPr>
            <a:lvl9pPr marL="3277365" indent="0">
              <a:buNone/>
              <a:defRPr sz="1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2057519"/>
            <a:ext cx="2949176" cy="3811589"/>
          </a:xfrm>
        </p:spPr>
        <p:txBody>
          <a:bodyPr/>
          <a:lstStyle>
            <a:lvl1pPr marL="0" indent="0">
              <a:buNone/>
              <a:defRPr sz="1400"/>
            </a:lvl1pPr>
            <a:lvl2pPr marL="409671" indent="0">
              <a:buNone/>
              <a:defRPr sz="1300"/>
            </a:lvl2pPr>
            <a:lvl3pPr marL="819342" indent="0">
              <a:buNone/>
              <a:defRPr sz="1200"/>
            </a:lvl3pPr>
            <a:lvl4pPr marL="1229015" indent="0">
              <a:buNone/>
              <a:defRPr sz="900"/>
            </a:lvl4pPr>
            <a:lvl5pPr marL="1638682" indent="0">
              <a:buNone/>
              <a:defRPr sz="900"/>
            </a:lvl5pPr>
            <a:lvl6pPr marL="2048359" indent="0">
              <a:buNone/>
              <a:defRPr sz="900"/>
            </a:lvl6pPr>
            <a:lvl7pPr marL="2458026" indent="0">
              <a:buNone/>
              <a:defRPr sz="900"/>
            </a:lvl7pPr>
            <a:lvl8pPr marL="2867704" indent="0">
              <a:buNone/>
              <a:defRPr sz="900"/>
            </a:lvl8pPr>
            <a:lvl9pPr marL="32773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14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9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245"/>
            <a:ext cx="1971676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245"/>
            <a:ext cx="5800726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92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95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63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6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0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8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9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5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87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3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25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6" indent="0">
              <a:buNone/>
              <a:defRPr sz="2000" b="1"/>
            </a:lvl2pPr>
            <a:lvl3pPr marL="911393" indent="0">
              <a:buNone/>
              <a:defRPr sz="1800" b="1"/>
            </a:lvl3pPr>
            <a:lvl4pPr marL="1367097" indent="0">
              <a:buNone/>
              <a:defRPr sz="1600" b="1"/>
            </a:lvl4pPr>
            <a:lvl5pPr marL="1822808" indent="0">
              <a:buNone/>
              <a:defRPr sz="1600" b="1"/>
            </a:lvl5pPr>
            <a:lvl6pPr marL="2278491" indent="0">
              <a:buNone/>
              <a:defRPr sz="1600" b="1"/>
            </a:lvl6pPr>
            <a:lvl7pPr marL="2734192" indent="0">
              <a:buNone/>
              <a:defRPr sz="1600" b="1"/>
            </a:lvl7pPr>
            <a:lvl8pPr marL="3189892" indent="0">
              <a:buNone/>
              <a:defRPr sz="1600" b="1"/>
            </a:lvl8pPr>
            <a:lvl9pPr marL="36455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6" indent="0">
              <a:buNone/>
              <a:defRPr sz="2000" b="1"/>
            </a:lvl2pPr>
            <a:lvl3pPr marL="911393" indent="0">
              <a:buNone/>
              <a:defRPr sz="1800" b="1"/>
            </a:lvl3pPr>
            <a:lvl4pPr marL="1367097" indent="0">
              <a:buNone/>
              <a:defRPr sz="1600" b="1"/>
            </a:lvl4pPr>
            <a:lvl5pPr marL="1822808" indent="0">
              <a:buNone/>
              <a:defRPr sz="1600" b="1"/>
            </a:lvl5pPr>
            <a:lvl6pPr marL="2278491" indent="0">
              <a:buNone/>
              <a:defRPr sz="1600" b="1"/>
            </a:lvl6pPr>
            <a:lvl7pPr marL="2734192" indent="0">
              <a:buNone/>
              <a:defRPr sz="1600" b="1"/>
            </a:lvl7pPr>
            <a:lvl8pPr marL="3189892" indent="0">
              <a:buNone/>
              <a:defRPr sz="1600" b="1"/>
            </a:lvl8pPr>
            <a:lvl9pPr marL="36455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38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2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9107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1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696" indent="0">
              <a:buNone/>
              <a:defRPr sz="1200"/>
            </a:lvl2pPr>
            <a:lvl3pPr marL="911393" indent="0">
              <a:buNone/>
              <a:defRPr sz="1000"/>
            </a:lvl3pPr>
            <a:lvl4pPr marL="1367097" indent="0">
              <a:buNone/>
              <a:defRPr sz="900"/>
            </a:lvl4pPr>
            <a:lvl5pPr marL="1822808" indent="0">
              <a:buNone/>
              <a:defRPr sz="900"/>
            </a:lvl5pPr>
            <a:lvl6pPr marL="2278491" indent="0">
              <a:buNone/>
              <a:defRPr sz="900"/>
            </a:lvl6pPr>
            <a:lvl7pPr marL="2734192" indent="0">
              <a:buNone/>
              <a:defRPr sz="900"/>
            </a:lvl7pPr>
            <a:lvl8pPr marL="3189892" indent="0">
              <a:buNone/>
              <a:defRPr sz="900"/>
            </a:lvl8pPr>
            <a:lvl9pPr marL="36455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1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696" indent="0">
              <a:buNone/>
              <a:defRPr sz="2800"/>
            </a:lvl2pPr>
            <a:lvl3pPr marL="911393" indent="0">
              <a:buNone/>
              <a:defRPr sz="2400"/>
            </a:lvl3pPr>
            <a:lvl4pPr marL="1367097" indent="0">
              <a:buNone/>
              <a:defRPr sz="2000"/>
            </a:lvl4pPr>
            <a:lvl5pPr marL="1822808" indent="0">
              <a:buNone/>
              <a:defRPr sz="2000"/>
            </a:lvl5pPr>
            <a:lvl6pPr marL="2278491" indent="0">
              <a:buNone/>
              <a:defRPr sz="2000"/>
            </a:lvl6pPr>
            <a:lvl7pPr marL="2734192" indent="0">
              <a:buNone/>
              <a:defRPr sz="2000"/>
            </a:lvl7pPr>
            <a:lvl8pPr marL="3189892" indent="0">
              <a:buNone/>
              <a:defRPr sz="2000"/>
            </a:lvl8pPr>
            <a:lvl9pPr marL="3645581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696" indent="0">
              <a:buNone/>
              <a:defRPr sz="1200"/>
            </a:lvl2pPr>
            <a:lvl3pPr marL="911393" indent="0">
              <a:buNone/>
              <a:defRPr sz="1000"/>
            </a:lvl3pPr>
            <a:lvl4pPr marL="1367097" indent="0">
              <a:buNone/>
              <a:defRPr sz="900"/>
            </a:lvl4pPr>
            <a:lvl5pPr marL="1822808" indent="0">
              <a:buNone/>
              <a:defRPr sz="900"/>
            </a:lvl5pPr>
            <a:lvl6pPr marL="2278491" indent="0">
              <a:buNone/>
              <a:defRPr sz="900"/>
            </a:lvl6pPr>
            <a:lvl7pPr marL="2734192" indent="0">
              <a:buNone/>
              <a:defRPr sz="900"/>
            </a:lvl7pPr>
            <a:lvl8pPr marL="3189892" indent="0">
              <a:buNone/>
              <a:defRPr sz="900"/>
            </a:lvl8pPr>
            <a:lvl9pPr marL="36455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77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43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1" y="27466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68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33" y="1122363"/>
            <a:ext cx="6858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33" y="3602039"/>
            <a:ext cx="6858000" cy="1655762"/>
          </a:xfrm>
        </p:spPr>
        <p:txBody>
          <a:bodyPr/>
          <a:lstStyle>
            <a:lvl1pPr marL="0" indent="0" algn="ctr">
              <a:buNone/>
              <a:defRPr sz="2200"/>
            </a:lvl1pPr>
            <a:lvl2pPr marL="409193" indent="0" algn="ctr">
              <a:buNone/>
              <a:defRPr sz="1800"/>
            </a:lvl2pPr>
            <a:lvl3pPr marL="818386" indent="0" algn="ctr">
              <a:buNone/>
              <a:defRPr sz="1700"/>
            </a:lvl3pPr>
            <a:lvl4pPr marL="1227581" indent="0" algn="ctr">
              <a:buNone/>
              <a:defRPr sz="1400"/>
            </a:lvl4pPr>
            <a:lvl5pPr marL="1636771" indent="0" algn="ctr">
              <a:buNone/>
              <a:defRPr sz="1400"/>
            </a:lvl5pPr>
            <a:lvl6pPr marL="2045970" indent="0" algn="ctr">
              <a:buNone/>
              <a:defRPr sz="1400"/>
            </a:lvl6pPr>
            <a:lvl7pPr marL="2455161" indent="0" algn="ctr">
              <a:buNone/>
              <a:defRPr sz="1400"/>
            </a:lvl7pPr>
            <a:lvl8pPr marL="2864359" indent="0" algn="ctr">
              <a:buNone/>
              <a:defRPr sz="1400"/>
            </a:lvl8pPr>
            <a:lvl9pPr marL="3273543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894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24" y="1709737"/>
            <a:ext cx="7886699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24" y="4589465"/>
            <a:ext cx="7886699" cy="1500188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91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83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7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6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5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55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64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73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01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83" y="1825627"/>
            <a:ext cx="3886199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4" y="1825627"/>
            <a:ext cx="3886199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6" y="365125"/>
            <a:ext cx="7886699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681162"/>
            <a:ext cx="3868340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193" indent="0">
              <a:buNone/>
              <a:defRPr sz="1800" b="1"/>
            </a:lvl2pPr>
            <a:lvl3pPr marL="818386" indent="0">
              <a:buNone/>
              <a:defRPr sz="1700" b="1"/>
            </a:lvl3pPr>
            <a:lvl4pPr marL="1227581" indent="0">
              <a:buNone/>
              <a:defRPr sz="1400" b="1"/>
            </a:lvl4pPr>
            <a:lvl5pPr marL="1636771" indent="0">
              <a:buNone/>
              <a:defRPr sz="1400" b="1"/>
            </a:lvl5pPr>
            <a:lvl6pPr marL="2045970" indent="0">
              <a:buNone/>
              <a:defRPr sz="1400" b="1"/>
            </a:lvl6pPr>
            <a:lvl7pPr marL="2455161" indent="0">
              <a:buNone/>
              <a:defRPr sz="1400" b="1"/>
            </a:lvl7pPr>
            <a:lvl8pPr marL="2864359" indent="0">
              <a:buNone/>
              <a:defRPr sz="1400" b="1"/>
            </a:lvl8pPr>
            <a:lvl9pPr marL="3273543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2505207"/>
            <a:ext cx="3868340" cy="36845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2"/>
            <a:ext cx="3887391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193" indent="0">
              <a:buNone/>
              <a:defRPr sz="1800" b="1"/>
            </a:lvl2pPr>
            <a:lvl3pPr marL="818386" indent="0">
              <a:buNone/>
              <a:defRPr sz="1700" b="1"/>
            </a:lvl3pPr>
            <a:lvl4pPr marL="1227581" indent="0">
              <a:buNone/>
              <a:defRPr sz="1400" b="1"/>
            </a:lvl4pPr>
            <a:lvl5pPr marL="1636771" indent="0">
              <a:buNone/>
              <a:defRPr sz="1400" b="1"/>
            </a:lvl5pPr>
            <a:lvl6pPr marL="2045970" indent="0">
              <a:buNone/>
              <a:defRPr sz="1400" b="1"/>
            </a:lvl6pPr>
            <a:lvl7pPr marL="2455161" indent="0">
              <a:buNone/>
              <a:defRPr sz="1400" b="1"/>
            </a:lvl7pPr>
            <a:lvl8pPr marL="2864359" indent="0">
              <a:buNone/>
              <a:defRPr sz="1400" b="1"/>
            </a:lvl8pPr>
            <a:lvl9pPr marL="3273543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207"/>
            <a:ext cx="3887391" cy="36845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3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3447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99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13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457205"/>
            <a:ext cx="2949176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4" y="987557"/>
            <a:ext cx="4629152" cy="487362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2057530"/>
            <a:ext cx="2949176" cy="3811589"/>
          </a:xfrm>
        </p:spPr>
        <p:txBody>
          <a:bodyPr/>
          <a:lstStyle>
            <a:lvl1pPr marL="0" indent="0">
              <a:buNone/>
              <a:defRPr sz="1400"/>
            </a:lvl1pPr>
            <a:lvl2pPr marL="409193" indent="0">
              <a:buNone/>
              <a:defRPr sz="1300"/>
            </a:lvl2pPr>
            <a:lvl3pPr marL="818386" indent="0">
              <a:buNone/>
              <a:defRPr sz="1200"/>
            </a:lvl3pPr>
            <a:lvl4pPr marL="1227581" indent="0">
              <a:buNone/>
              <a:defRPr sz="900"/>
            </a:lvl4pPr>
            <a:lvl5pPr marL="1636771" indent="0">
              <a:buNone/>
              <a:defRPr sz="900"/>
            </a:lvl5pPr>
            <a:lvl6pPr marL="2045970" indent="0">
              <a:buNone/>
              <a:defRPr sz="900"/>
            </a:lvl6pPr>
            <a:lvl7pPr marL="2455161" indent="0">
              <a:buNone/>
              <a:defRPr sz="900"/>
            </a:lvl7pPr>
            <a:lvl8pPr marL="2864359" indent="0">
              <a:buNone/>
              <a:defRPr sz="900"/>
            </a:lvl8pPr>
            <a:lvl9pPr marL="3273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0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457205"/>
            <a:ext cx="2949176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4" y="987557"/>
            <a:ext cx="4629152" cy="4873625"/>
          </a:xfrm>
        </p:spPr>
        <p:txBody>
          <a:bodyPr anchor="t"/>
          <a:lstStyle>
            <a:lvl1pPr marL="0" indent="0">
              <a:buNone/>
              <a:defRPr sz="3000"/>
            </a:lvl1pPr>
            <a:lvl2pPr marL="409193" indent="0">
              <a:buNone/>
              <a:defRPr sz="2600"/>
            </a:lvl2pPr>
            <a:lvl3pPr marL="818386" indent="0">
              <a:buNone/>
              <a:defRPr sz="2200"/>
            </a:lvl3pPr>
            <a:lvl4pPr marL="1227581" indent="0">
              <a:buNone/>
              <a:defRPr sz="1800"/>
            </a:lvl4pPr>
            <a:lvl5pPr marL="1636771" indent="0">
              <a:buNone/>
              <a:defRPr sz="1800"/>
            </a:lvl5pPr>
            <a:lvl6pPr marL="2045970" indent="0">
              <a:buNone/>
              <a:defRPr sz="1800"/>
            </a:lvl6pPr>
            <a:lvl7pPr marL="2455161" indent="0">
              <a:buNone/>
              <a:defRPr sz="1800"/>
            </a:lvl7pPr>
            <a:lvl8pPr marL="2864359" indent="0">
              <a:buNone/>
              <a:defRPr sz="1800"/>
            </a:lvl8pPr>
            <a:lvl9pPr marL="3273543" indent="0">
              <a:buNone/>
              <a:defRPr sz="1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2057530"/>
            <a:ext cx="2949176" cy="3811589"/>
          </a:xfrm>
        </p:spPr>
        <p:txBody>
          <a:bodyPr/>
          <a:lstStyle>
            <a:lvl1pPr marL="0" indent="0">
              <a:buNone/>
              <a:defRPr sz="1400"/>
            </a:lvl1pPr>
            <a:lvl2pPr marL="409193" indent="0">
              <a:buNone/>
              <a:defRPr sz="1300"/>
            </a:lvl2pPr>
            <a:lvl3pPr marL="818386" indent="0">
              <a:buNone/>
              <a:defRPr sz="1200"/>
            </a:lvl3pPr>
            <a:lvl4pPr marL="1227581" indent="0">
              <a:buNone/>
              <a:defRPr sz="900"/>
            </a:lvl4pPr>
            <a:lvl5pPr marL="1636771" indent="0">
              <a:buNone/>
              <a:defRPr sz="900"/>
            </a:lvl5pPr>
            <a:lvl6pPr marL="2045970" indent="0">
              <a:buNone/>
              <a:defRPr sz="900"/>
            </a:lvl6pPr>
            <a:lvl7pPr marL="2455161" indent="0">
              <a:buNone/>
              <a:defRPr sz="900"/>
            </a:lvl7pPr>
            <a:lvl8pPr marL="2864359" indent="0">
              <a:buNone/>
              <a:defRPr sz="900"/>
            </a:lvl8pPr>
            <a:lvl9pPr marL="3273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07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07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256"/>
            <a:ext cx="1971676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256"/>
            <a:ext cx="5800726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23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8F7B-EF3F-4A27-9FBB-659727A0FA7A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79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CC085-8BB8-4F8E-B374-87591D03630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09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0C972-CE14-4F56-AE65-23C6A818CC1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7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5C132-D94F-41E9-9ED9-2E225298EF8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43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2960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87FE-6071-4DCC-A22E-D1C645921399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47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AFF-D8CE-4359-972D-9E5C0152E709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250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96FB9-0EC8-4B3A-804E-0B457F7B2115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278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50C9-5D6B-4B62-A76A-4E35C40AD4A4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13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3FBFF-FD4D-4E72-9157-D2F847A0F7C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0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D925-18D5-40E8-ACB5-EA169D2A770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17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EF05-004D-476A-9565-B653B83CF13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716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1D5-803C-46EF-8974-565A50F628F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377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796B-3BFC-48E7-8A37-256B75FAB4E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774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F570-43DC-477B-8F10-6391FC672E76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2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18564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6ECF-9855-4825-BE9C-7A88890A3CB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651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87D5-5FCA-4681-AD06-7677307F905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033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758-0486-4BAA-95F6-35D571F4CFA1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674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782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30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6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75" y="365125"/>
            <a:ext cx="7886699" cy="1325563"/>
          </a:xfrm>
          <a:prstGeom prst="rect">
            <a:avLst/>
          </a:prstGeom>
        </p:spPr>
        <p:txBody>
          <a:bodyPr vert="horz" lIns="81933" tIns="40971" rIns="81933" bIns="4097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75" y="1825627"/>
            <a:ext cx="7886699" cy="4351338"/>
          </a:xfrm>
          <a:prstGeom prst="rect">
            <a:avLst/>
          </a:prstGeom>
        </p:spPr>
        <p:txBody>
          <a:bodyPr vert="horz" lIns="81933" tIns="40971" rIns="81933" bIns="4097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4"/>
          </a:xfrm>
          <a:prstGeom prst="rect">
            <a:avLst/>
          </a:prstGeom>
        </p:spPr>
        <p:txBody>
          <a:bodyPr vert="horz" lIns="81933" tIns="40971" rIns="81933" bIns="409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9342" rtl="0"/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9342" rtl="0"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72" y="6356354"/>
            <a:ext cx="3086099" cy="365124"/>
          </a:xfrm>
          <a:prstGeom prst="rect">
            <a:avLst/>
          </a:prstGeom>
        </p:spPr>
        <p:txBody>
          <a:bodyPr vert="horz" lIns="81933" tIns="40971" rIns="81933" bIns="409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9342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70" y="6356354"/>
            <a:ext cx="2057400" cy="365124"/>
          </a:xfrm>
          <a:prstGeom prst="rect">
            <a:avLst/>
          </a:prstGeom>
        </p:spPr>
        <p:txBody>
          <a:bodyPr vert="horz" lIns="81933" tIns="40971" rIns="81933" bIns="409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9342" rtl="0"/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9342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819342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833" indent="-204833" algn="l" defTabSz="819342" rtl="0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4512" indent="-204833" algn="l" defTabSz="819342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179" indent="-204833" algn="l" defTabSz="819342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847" indent="-204833" algn="l" defTabSz="819342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527" indent="-204833" algn="l" defTabSz="819342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3186" indent="-204833" algn="l" defTabSz="819342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62858" indent="-204833" algn="l" defTabSz="819342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2531" indent="-204833" algn="l" defTabSz="819342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82202" indent="-204833" algn="l" defTabSz="819342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9671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9342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9015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682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8359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8026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7704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7365" algn="l" defTabSz="81934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1" y="274638"/>
            <a:ext cx="8229600" cy="1143000"/>
          </a:xfrm>
          <a:prstGeom prst="rect">
            <a:avLst/>
          </a:prstGeom>
        </p:spPr>
        <p:txBody>
          <a:bodyPr vert="horz" lIns="91139" tIns="45571" rIns="91139" bIns="45571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1" y="1600219"/>
            <a:ext cx="8229600" cy="4525963"/>
          </a:xfrm>
          <a:prstGeom prst="rect">
            <a:avLst/>
          </a:prstGeom>
        </p:spPr>
        <p:txBody>
          <a:bodyPr vert="horz" lIns="91139" tIns="45571" rIns="91139" bIns="45571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31" y="6356381"/>
            <a:ext cx="2133600" cy="365125"/>
          </a:xfrm>
          <a:prstGeom prst="rect">
            <a:avLst/>
          </a:prstGeom>
        </p:spPr>
        <p:txBody>
          <a:bodyPr vert="horz" lIns="91139" tIns="45571" rIns="91139" bIns="45571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93"/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1393"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1" y="6356381"/>
            <a:ext cx="2895600" cy="365125"/>
          </a:xfrm>
          <a:prstGeom prst="rect">
            <a:avLst/>
          </a:prstGeom>
        </p:spPr>
        <p:txBody>
          <a:bodyPr vert="horz" lIns="91139" tIns="45571" rIns="91139" bIns="45571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93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81"/>
            <a:ext cx="2133600" cy="365125"/>
          </a:xfrm>
          <a:prstGeom prst="rect">
            <a:avLst/>
          </a:prstGeom>
        </p:spPr>
        <p:txBody>
          <a:bodyPr vert="horz" lIns="91139" tIns="45571" rIns="91139" bIns="45571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93"/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1393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139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776" indent="-341776" algn="r" defTabSz="91139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511" indent="-284811" algn="r" defTabSz="91139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246" indent="-227848" algn="r" defTabSz="91139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946" indent="-227848" algn="r" defTabSz="91139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645" indent="-227848" algn="r" defTabSz="91139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342" indent="-227848" algn="r" defTabSz="91139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042" indent="-227848" algn="r" defTabSz="91139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740" indent="-227848" algn="r" defTabSz="91139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439" indent="-227848" algn="r" defTabSz="91139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96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93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97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08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91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192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892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581" algn="r" defTabSz="91139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86" y="365125"/>
            <a:ext cx="7886699" cy="1325563"/>
          </a:xfrm>
          <a:prstGeom prst="rect">
            <a:avLst/>
          </a:prstGeom>
        </p:spPr>
        <p:txBody>
          <a:bodyPr vert="horz" lIns="81837" tIns="40927" rIns="81837" bIns="4092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86" y="1825627"/>
            <a:ext cx="7886699" cy="4351338"/>
          </a:xfrm>
          <a:prstGeom prst="rect">
            <a:avLst/>
          </a:prstGeom>
        </p:spPr>
        <p:txBody>
          <a:bodyPr vert="horz" lIns="81837" tIns="40927" rIns="81837" bIns="409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4"/>
          </a:xfrm>
          <a:prstGeom prst="rect">
            <a:avLst/>
          </a:prstGeom>
        </p:spPr>
        <p:txBody>
          <a:bodyPr vert="horz" lIns="81837" tIns="40927" rIns="81837" bIns="4092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8386" rtl="0"/>
            <a:fld id="{55528124-11D7-43B3-83A3-187384C6C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8386" rtl="0"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83" y="6356354"/>
            <a:ext cx="3086099" cy="365124"/>
          </a:xfrm>
          <a:prstGeom prst="rect">
            <a:avLst/>
          </a:prstGeom>
        </p:spPr>
        <p:txBody>
          <a:bodyPr vert="horz" lIns="81837" tIns="40927" rIns="81837" bIns="4092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8386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81" y="6356354"/>
            <a:ext cx="2057400" cy="365124"/>
          </a:xfrm>
          <a:prstGeom prst="rect">
            <a:avLst/>
          </a:prstGeom>
        </p:spPr>
        <p:txBody>
          <a:bodyPr vert="horz" lIns="81837" tIns="40927" rIns="81837" bIns="4092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8386" rtl="0"/>
            <a:fld id="{F24498F8-D1AD-4000-8122-7E13421AEF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8386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8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81838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595" indent="-204595" algn="l" defTabSz="818386" rtl="0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3793" indent="-204595" algn="l" defTabSz="8183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4" indent="-204595" algn="l" defTabSz="8183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2175" indent="-204595" algn="l" defTabSz="8183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41371" indent="-204595" algn="l" defTabSz="8183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0560" indent="-204595" algn="l" defTabSz="8183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9753" indent="-204595" algn="l" defTabSz="8183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8948" indent="-204595" algn="l" defTabSz="8183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78140" indent="-204595" algn="l" defTabSz="8183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9193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8386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7581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771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5970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5161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4359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3543" algn="l" defTabSz="81838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3158A15-E172-47FD-93C1-20B81040339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641" t="31250" r="22108" b="11459"/>
          <a:stretch/>
        </p:blipFill>
        <p:spPr>
          <a:xfrm>
            <a:off x="-96078" y="-61930"/>
            <a:ext cx="9240078" cy="2859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6078" y="3667518"/>
            <a:ext cx="90479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ويرايش </a:t>
            </a:r>
            <a:r>
              <a:rPr lang="fa-IR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سوم </a:t>
            </a:r>
            <a:r>
              <a:rPr lang="ar-SA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خرداد ماه  98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-48039" y="2827380"/>
            <a:ext cx="919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مراقبت های ادغام </a:t>
            </a:r>
            <a:r>
              <a:rPr lang="fa-IR" sz="32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یافته رده </a:t>
            </a:r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سنی </a:t>
            </a:r>
            <a:r>
              <a:rPr lang="fa-IR" sz="36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18تا29سال(</a:t>
            </a:r>
            <a:r>
              <a:rPr lang="fa-IR" sz="28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ویژه غیرپزشک)</a:t>
            </a:r>
            <a:endParaRPr lang="fa-I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4527701"/>
            <a:ext cx="32766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ششم </a:t>
            </a:r>
          </a:p>
          <a:p>
            <a:r>
              <a:rPr lang="fa-IR" smtClean="0"/>
              <a:t>سلامت </a:t>
            </a:r>
            <a:r>
              <a:rPr lang="fa-IR" dirty="0" smtClean="0"/>
              <a:t>روان در جوانان</a:t>
            </a:r>
          </a:p>
          <a:p>
            <a:r>
              <a:rPr lang="fa-IR" dirty="0" smtClean="0"/>
              <a:t>سلامت اجتماعی در جوانان</a:t>
            </a:r>
            <a:endParaRPr lang="en-US" dirty="0" smtClean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80"/>
    </mc:Choice>
    <mc:Fallback xmlns="">
      <p:transition advTm="1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419"/>
            <a:ext cx="9144000" cy="508000"/>
          </a:xfrm>
        </p:spPr>
        <p:txBody>
          <a:bodyPr>
            <a:noAutofit/>
          </a:bodyPr>
          <a:lstStyle/>
          <a:p>
            <a:pPr algn="ctr" rtl="1"/>
            <a:r>
              <a:rPr lang="fa-IR" sz="3200" dirty="0" smtClean="0">
                <a:solidFill>
                  <a:prstClr val="black"/>
                </a:solidFill>
                <a:latin typeface="Tahoma"/>
                <a:ea typeface="+mn-ea"/>
                <a:cs typeface="B Yagut" panose="00000400000000000000" pitchFamily="2" charset="-78"/>
              </a:rPr>
              <a:t>پرسشنامه 6 سوالی سلامت روان جوانان</a:t>
            </a:r>
            <a:endParaRPr lang="en-US" sz="3200" dirty="0">
              <a:solidFill>
                <a:prstClr val="black"/>
              </a:solidFill>
              <a:latin typeface="Tahoma"/>
              <a:ea typeface="+mn-ea"/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8978" y="4446587"/>
            <a:ext cx="3114134" cy="49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3" tIns="44778" rIns="89553" bIns="44778" spcCol="0" rtlCol="1" anchor="ctr"/>
          <a:lstStyle/>
          <a:p>
            <a:pPr algn="ctr" defTabSz="818299" rtl="0"/>
            <a:r>
              <a:rPr lang="en-US" sz="1700" dirty="0">
                <a:solidFill>
                  <a:prstClr val="black"/>
                </a:solidFill>
              </a:rPr>
              <a:t>  </a:t>
            </a:r>
            <a:endParaRPr lang="fa-IR" sz="17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1984" y="6243647"/>
            <a:ext cx="6784382" cy="352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0171" tIns="45087" rIns="90171" bIns="45087" rtlCol="1">
            <a:spAutoFit/>
          </a:bodyPr>
          <a:lstStyle/>
          <a:p>
            <a:pPr defTabSz="818299" rtl="0"/>
            <a:endParaRPr lang="fa-IR" sz="1700" dirty="0">
              <a:solidFill>
                <a:prstClr val="black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646308"/>
              </p:ext>
            </p:extLst>
          </p:nvPr>
        </p:nvGraphicFramePr>
        <p:xfrm>
          <a:off x="381000" y="686863"/>
          <a:ext cx="8534402" cy="5342704"/>
        </p:xfrm>
        <a:graphic>
          <a:graphicData uri="http://schemas.openxmlformats.org/drawingml/2006/table">
            <a:tbl>
              <a:tblPr rtl="1" firstRow="1" firstCol="1" bandRow="1"/>
              <a:tblGrid>
                <a:gridCol w="1463523"/>
                <a:gridCol w="1790005"/>
                <a:gridCol w="1090948"/>
                <a:gridCol w="77272"/>
                <a:gridCol w="1358722"/>
                <a:gridCol w="1018504"/>
                <a:gridCol w="78346"/>
                <a:gridCol w="1657082"/>
              </a:tblGrid>
              <a:tr h="120515">
                <a:tc gridSpan="8">
                  <a:txBody>
                    <a:bodyPr/>
                    <a:lstStyle/>
                    <a:p>
                      <a:pPr algn="just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B Yagut" panose="00000400000000000000" pitchFamily="2" charset="-78"/>
                        </a:rPr>
                        <a:t>1-   چقدر در 30 روز گذشته احساس می‌کرديد، مضطرب و عصبی هستيد؟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27884" marR="27884" marT="0" marB="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695884"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هميشه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بیشتر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گاهی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به ندرت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اصلاً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نمی‌داند/ پاسخ نمی‌دهد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213937">
                <a:tc gridSpan="8">
                  <a:txBody>
                    <a:bodyPr/>
                    <a:lstStyle/>
                    <a:p>
                      <a:pPr algn="just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B Yagut" panose="00000400000000000000" pitchFamily="2" charset="-78"/>
                        </a:rPr>
                        <a:t>2-   چقدر در 30 روز گذشته احساس  نااميدی می‌کرديد؟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69588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هميشه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   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بیشتر اوقات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گاهی اوقات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به ندرت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اصلاً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نمی‌داند/ پاسخ نمی‌دهد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213937">
                <a:tc gridSpan="8">
                  <a:txBody>
                    <a:bodyPr/>
                    <a:lstStyle/>
                    <a:p>
                      <a:pPr algn="just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B Yagut" panose="00000400000000000000" pitchFamily="2" charset="-78"/>
                        </a:rPr>
                        <a:t>3-   چقدر در 30 روز گذشته احساس  ناآرامی و بی قراری می‌کرديد؟ 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695884"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هميشه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بیشتر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گاهی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just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884" marR="278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به ندرت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اصلاً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نمی‌داند/ پاسخ نمی‌دهد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123100">
                <a:tc gridSpan="8">
                  <a:txBody>
                    <a:bodyPr/>
                    <a:lstStyle/>
                    <a:p>
                      <a:pPr algn="just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B Yagut" panose="00000400000000000000" pitchFamily="2" charset="-78"/>
                        </a:rPr>
                        <a:t>4-   چقدر در 30 روز گذشته  احساس افسردگی و غمگينی می‌کرديد؟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695884"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هميشه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بیشتر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گاهی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به ندرت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اصلاً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نمی‌داند/ پاسخ نمی‌دهد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213937">
                <a:tc gridSpan="8">
                  <a:txBody>
                    <a:bodyPr/>
                    <a:lstStyle/>
                    <a:p>
                      <a:pPr algn="just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B Yagut" panose="00000400000000000000" pitchFamily="2" charset="-78"/>
                        </a:rPr>
                        <a:t>5-   چقدر در 30 روز گذشته احساس می‌کرديد که انجام دادن هر کاری برای شما خيلی سخت است؟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493586"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هميشه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بیشتر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گاهی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به ندرت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اصلاً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نمی‌داند/ پاسخ نمی‌دهد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213937">
                <a:tc gridSpan="8">
                  <a:txBody>
                    <a:bodyPr/>
                    <a:lstStyle/>
                    <a:p>
                      <a:pPr algn="just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B Yagut" panose="00000400000000000000" pitchFamily="2" charset="-78"/>
                        </a:rPr>
                        <a:t>6- چقدر در 30 روز گذشته احساس بی ارزشی می‌کرديد؟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695884"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هميشه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         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       بیشتر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گاهی اوقات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 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به ندرت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اصلاً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818386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نمی‌داند/ پاسخ نمی‌دهد </a:t>
                      </a: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</a:t>
                      </a:r>
                    </a:p>
                  </a:txBody>
                  <a:tcPr marL="27884" marR="2788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887"/>
    </mc:Choice>
    <mc:Fallback xmlns="">
      <p:transition advTm="9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9210" y="152400"/>
            <a:ext cx="675858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a-IR" sz="3200" dirty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مسیر خدمات و مراقبت سلامت روان </a:t>
            </a:r>
            <a:r>
              <a:rPr lang="fa-IR" sz="3200" dirty="0" smtClean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در </a:t>
            </a:r>
            <a:r>
              <a:rPr lang="fa-IR" sz="3200" dirty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جوانان</a:t>
            </a:r>
            <a:endParaRPr lang="en-US" sz="3200" dirty="0">
              <a:solidFill>
                <a:prstClr val="black"/>
              </a:solidFill>
              <a:latin typeface="Tahoma"/>
              <a:cs typeface="B Yagut" panose="00000400000000000000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942966"/>
              </p:ext>
            </p:extLst>
          </p:nvPr>
        </p:nvGraphicFramePr>
        <p:xfrm>
          <a:off x="-1" y="828080"/>
          <a:ext cx="9067801" cy="5989229"/>
        </p:xfrm>
        <a:graphic>
          <a:graphicData uri="http://schemas.openxmlformats.org/drawingml/2006/table">
            <a:tbl>
              <a:tblPr rtl="1" firstRow="1" firstCol="1" bandRow="1"/>
              <a:tblGrid>
                <a:gridCol w="1948843"/>
                <a:gridCol w="2298880"/>
                <a:gridCol w="1673310"/>
                <a:gridCol w="3146768"/>
              </a:tblGrid>
              <a:tr h="1855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ارزيابي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نتیجه ارزیابی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طبقه بندي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اقدام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97957">
                <a:tc rowSpan="6">
                  <a:txBody>
                    <a:bodyPr/>
                    <a:lstStyle/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بر اساس دستورالعمل غربالگري اوليه در حوزه سلامت روان، 6 سوال غربالگري را از فرد بپرسيد و مطابق دستورالعمل نمره بدهید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نمره 10 يا بالاتر در پرسشنامه غربالگری 6 سوالی  و   یا  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عدم پاسخ به 3 سوال از 6 سوال غربالگری و   یا  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سوال 3  و یا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بخش (ه) سوال 4  و یا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منفی به بخش (د)  سوال 4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غربال مثبت ارزیابی سلامت روان</a:t>
                      </a:r>
                      <a:endParaRPr lang="en-US" sz="11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غیر فوری به پزشك مركز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9602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بخش دوم (ب) سوال 2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احتمال اورژانس روانپزشکی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فوری ** به پزشك مركز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45399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بخش (ج) سوال 4 و پاسخ منفی به بخش (ه)  سوال 4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تشخیص  قبلی اختلال روانپزشکی تحت درمان</a:t>
                      </a:r>
                      <a:endParaRPr lang="en-US" sz="11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ثبت در پرونده و پیگیری***  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85787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امتياز پـايـيـن­تـر از 10 در پـرسشنامه غربالگری 6 سوالی و پاسخ منفی به سوال3 و 4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غربال منفی سلامت روان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اطـلاع رساني در خصوص: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-آموزش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مهارت­هاي زندگي برای نوجوان، آموزش مهارت­هاي فرزندپروری برای والدین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-در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صورت تمایل فرد به دریافت آموزش­ها و دارا بـودن معیـارهای دریـافت آمـوزش، به کارشناس سلامت روان ارجاع غیر فوری گردد.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82725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سوال 5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تشخیص  قبلی بیماری صرع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ثبت در پرونده و پیگیری***  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0942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سوال 6 یا 7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غربال مثبت صرع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غیرفوری  به پزشك مركز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471"/>
    </mc:Choice>
    <mc:Fallback xmlns="">
      <p:transition advTm="5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507763"/>
              </p:ext>
            </p:extLst>
          </p:nvPr>
        </p:nvGraphicFramePr>
        <p:xfrm>
          <a:off x="86933" y="1143000"/>
          <a:ext cx="8928278" cy="4114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14944"/>
                <a:gridCol w="2359129"/>
                <a:gridCol w="1222135"/>
                <a:gridCol w="2232070"/>
              </a:tblGrid>
              <a:tr h="504470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سوالات </a:t>
                      </a:r>
                      <a:endParaRPr lang="fa-I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نتیجه ارزیابی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طبقه بندي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اقدام</a:t>
                      </a:r>
                      <a:endParaRPr lang="fa-I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64854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3- در صورت امتیاز غربال منفی از پرسشنامه 6 سوالی بررسی کنید: «آیا شما هیچ مشکل اعصاب و روان دارید که نیازمند مشاوره یا درمان باشد »     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ه- «آیا تمایل دارید پزشک تیم سلامت درمان را پیگیری کند؟»   بلی □  خیر □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د- «آیا در حال حاضر دارو مصرف می­کند؟»  بلی□  خیر □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نمره 10 يا بالاتر در پرسشنامه غربالگری 6 سوالی  و   یا  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عدم پاسخ به 3 سوال از 6 سوال غربالگری و   یا  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پاسخ مثبت به سوال 3  و یا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پاسخ مثبت به بخش (ه) سوال 4  و یا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پاسخ منفی به بخش (د)  سوال 4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غربال مثبت ارزیابی سلامت روان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ارجاع غیر فوری به پزشك مركز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745476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ب- آيا اخيراً به خودكشي فكر كرده ايد؟   بلی□  خیر □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پاسخ مثبت به بخش دوم (ب) سوال 2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احتمال اورژانس روانپزشکی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ارجاع فوری ** به پزشك مركز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41589"/>
            <a:ext cx="8964769" cy="4875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07000"/>
              </a:lnSpc>
              <a:spcAft>
                <a:spcPts val="1000"/>
              </a:spcAft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غربال مثبت ارزیابی سلامت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روان/ احتمال اورژانس روانپزشکی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12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85"/>
    </mc:Choice>
    <mc:Fallback xmlns="">
      <p:transition spd="slow" advTm="22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34532"/>
              </p:ext>
            </p:extLst>
          </p:nvPr>
        </p:nvGraphicFramePr>
        <p:xfrm>
          <a:off x="228600" y="1340970"/>
          <a:ext cx="8686800" cy="4343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30696"/>
                <a:gridCol w="1940550"/>
                <a:gridCol w="1305058"/>
                <a:gridCol w="2410496"/>
              </a:tblGrid>
              <a:tr h="464844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سوالات </a:t>
                      </a:r>
                      <a:endParaRPr lang="fa-IR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نتیجه ارزیابی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طبقه بندي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0" dirty="0" smtClean="0">
                          <a:solidFill>
                            <a:schemeClr val="tx1"/>
                          </a:solidFill>
                        </a:rPr>
                        <a:t>اقدام</a:t>
                      </a:r>
                      <a:endParaRPr lang="fa-IR" b="0" dirty="0">
                        <a:solidFill>
                          <a:schemeClr val="tx1"/>
                        </a:solidFill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66466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ج - «آیا تا به حال تشخیص مشکلات اعصاب و روان داشته­اید؟»  بلی□  خیر □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ه - «آیا تمایل دارید پزشک تیم سلامت درمان را پیگیری کند؟»   بلی □  خیر □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پاسخ مثبت به بخش (ج) سوال 4 </a:t>
                      </a:r>
                      <a:endParaRPr lang="fa-IR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و </a:t>
                      </a: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پاسخ منفی به بخش (ه)  سوال 4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تشخیص  قبلی اختلال روانپزشکی تحت درمان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ثبت در پرونده و پیگیری***  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512090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در صورت امتیاز غربال منفی از پرسشنامه 6 سوالی بررسی کنید: «آیا شما هیچ مشکل اعصاب و روان دارید که نیازمند مشاوره یا درمان باشد » </a:t>
                      </a:r>
                      <a:endParaRPr lang="fa-I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امتياز پـايـيـن­تـر از 10 در پـرسشنامه غربالگری 6 سوالی و پاسخ منفی به سوال3 و 4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غربال منفی سلامت روان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اطـلاع رساني در خصوص: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-آموزش </a:t>
                      </a: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مهارت­هاي زندگي برای نوجوان، آموزش مهارت­هاي فرزندپروری برای والدین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-در </a:t>
                      </a: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صورت تمایل فرد به دریافت آموزش­ها و دارا بـودن معیـارهای دریـافت آمـوزش، به کارشناس سلامت روان ارجاع غیر فوری گردد.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125915"/>
            <a:ext cx="9144000" cy="803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00"/>
              </a:spcAft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تشخیص  قبلی اختلال روانپزشکی تحت درمان/غربال منفی سلامت روان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ctr">
              <a:lnSpc>
                <a:spcPct val="107000"/>
              </a:lnSpc>
              <a:spcAft>
                <a:spcPts val="1000"/>
              </a:spcAft>
            </a:pPr>
            <a:r>
              <a:rPr lang="fa-IR" sz="1200" b="1" dirty="0" smtClean="0">
                <a:solidFill>
                  <a:prstClr val="black"/>
                </a:solidFill>
              </a:rPr>
              <a:t> 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15"/>
    </mc:Choice>
    <mc:Fallback xmlns="">
      <p:transition spd="slow" advTm="16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3313"/>
              </p:ext>
            </p:extLst>
          </p:nvPr>
        </p:nvGraphicFramePr>
        <p:xfrm>
          <a:off x="101420" y="1219200"/>
          <a:ext cx="8928280" cy="434339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14944"/>
                <a:gridCol w="2359130"/>
                <a:gridCol w="1222136"/>
                <a:gridCol w="2232070"/>
              </a:tblGrid>
              <a:tr h="429718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سوالات </a:t>
                      </a:r>
                      <a:endParaRPr lang="fa-IR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نتیجه ارزیابی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طبقه بندي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0" dirty="0" smtClean="0">
                          <a:solidFill>
                            <a:schemeClr val="tx1"/>
                          </a:solidFill>
                        </a:rPr>
                        <a:t>اقدام</a:t>
                      </a:r>
                      <a:endParaRPr lang="fa-IR" b="0" dirty="0">
                        <a:solidFill>
                          <a:schemeClr val="tx1"/>
                        </a:solidFill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1756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5- آیا فرد در گذشته تشخیص بیماری صرع داشته است؟»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 </a:t>
                      </a: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بلی□  خیر □</a:t>
                      </a:r>
                      <a:endParaRPr lang="fa-I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پاسخ مثبت به سوال </a:t>
                      </a: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5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تشخیص  قبلی بیماری صرع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ثبت در پرونده و پیگیری***  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3301925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6- آیا هر چند وقت يك بار در بيداري يا در خواب به مدت چند دقیقه دچار حمله تشنج يا غش مي‌شود، بيهوش شده و دست و پا مي‌زند، زبانش را گاز مي‌گيرد و از دهانش كف (گاه خون آلود) خارج مي‌شود و بعد از بازگشت به حالت عادی از وقایع پیش آمده چیزی را به خاطر نمی‌آورد؟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7- از مراجعین یا همراهان سوال شود: آیا گاهی اوقات مات زده شده به گونه­ای که چند لحظه‌اي به جايي خيره مي­شود، لب‌ها يا زبانش را به حالت غير ارادي حركت داده يا مي‌ليسد؟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08483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b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پاسخ مثبت به سوال 6 یا 7</a:t>
                      </a:r>
                      <a:endParaRPr lang="en-US" sz="1400" b="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08483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b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غربال مثبت صرع </a:t>
                      </a:r>
                      <a:endParaRPr lang="en-US" sz="1400" b="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ارجاع غیرفوری  به پزشك مركز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228600"/>
            <a:ext cx="9131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غربالگری صرع </a:t>
            </a:r>
            <a:r>
              <a:rPr lang="fa-IR" sz="3200" dirty="0" smtClean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درجوانان</a:t>
            </a:r>
            <a:endParaRPr lang="fa-IR" sz="3200" dirty="0">
              <a:solidFill>
                <a:prstClr val="black"/>
              </a:solidFill>
              <a:latin typeface="Tahoma"/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9"/>
    </mc:Choice>
    <mc:Fallback xmlns="">
      <p:transition spd="slow" advTm="11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5540" y="152400"/>
            <a:ext cx="640592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a-IR" sz="3200" dirty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مسیر خدمات و مراقبت سلامت روان  جوانان</a:t>
            </a:r>
            <a:endParaRPr lang="en-US" sz="3200" dirty="0">
              <a:solidFill>
                <a:prstClr val="black"/>
              </a:solidFill>
              <a:latin typeface="Tahoma"/>
              <a:cs typeface="B Yagut" panose="00000400000000000000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744786"/>
              </p:ext>
            </p:extLst>
          </p:nvPr>
        </p:nvGraphicFramePr>
        <p:xfrm>
          <a:off x="63320" y="830853"/>
          <a:ext cx="9067801" cy="6006755"/>
        </p:xfrm>
        <a:graphic>
          <a:graphicData uri="http://schemas.openxmlformats.org/drawingml/2006/table">
            <a:tbl>
              <a:tblPr rtl="1" firstRow="1" firstCol="1" bandRow="1"/>
              <a:tblGrid>
                <a:gridCol w="1948843"/>
                <a:gridCol w="2298880"/>
                <a:gridCol w="1673310"/>
                <a:gridCol w="3146768"/>
              </a:tblGrid>
              <a:tr h="15904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ارزيابي 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نتیجه ارزیابی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طبقه بندي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اقدام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97957">
                <a:tc rowSpan="6">
                  <a:txBody>
                    <a:bodyPr/>
                    <a:lstStyle/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19710" algn="just" rtl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fa-IR" sz="105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 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بر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اساس دستورالعمل غربالگري اوليه در حوزه سلامت روان، 6 سوال غربالگري را از فرد بپرسيد و مطابق دستورالعمل نمره بدهید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نمره 10 يا بالاتر در پرسشنامه غربالگری 6 سوالی  و   یا  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عدم پاسخ به 3 سوال از 6 سوال غربالگری و   یا  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سوال 3  و یا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بخش (ه) سوال 4  و یا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منفی به بخش (د)  سوال 4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غربال مثبت ارزیابی سلامت روان</a:t>
                      </a:r>
                      <a:endParaRPr lang="en-US" sz="11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غیر فوری به پزشك مركز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9602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بخش دوم (ب) سوال 2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احتمال اورژانس روانپزشکی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فوری ** به پزشك مركز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45399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بخش (ج) سوال 4 و پاسخ منفی به بخش (ه)  سوال 4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تشخیص  قبلی اختلال روانپزشکی تحت درمان</a:t>
                      </a:r>
                      <a:endParaRPr lang="en-US" sz="11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ثبت در پرونده و پیگیری***  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85787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امتياز پـايـيـن­تـر از 10 در پـرسشنامه غربالگری 6 سوالی و پاسخ منفی به سوال3 و 4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غربال منفی سلامت روان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اطـلاع رساني در خصوص: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-آموزش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مهارت­هاي زندگي برای نوجوان، آموزش مهارت­هاي فرزندپروری برای والدین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-در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صورت تمایل فرد به دریافت آموزش­ها و دارا بـودن معیـارهای دریـافت آمـوزش، به کارشناس سلامت روان ارجاع غیر فوری گردد.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82725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سوال 5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تشخیص  قبلی بیماری صرع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ثبت در پرونده و پیگیری***  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0942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سوال 6 یا 7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غربال مثبت صرع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غیرفوری  به پزشك مركز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59143" marR="591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8971"/>
    </mc:Choice>
    <mc:Fallback xmlns="">
      <p:transition advTm="9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861" t="20833" r="33016" b="38542"/>
          <a:stretch/>
        </p:blipFill>
        <p:spPr>
          <a:xfrm>
            <a:off x="331631" y="2262578"/>
            <a:ext cx="8534400" cy="39106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553200" y="6439437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0544" y="122182"/>
            <a:ext cx="87554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ثبت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ارزیابی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سلامت روان درجوانان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در </a:t>
            </a:r>
            <a:r>
              <a:rPr lang="fa-IR" sz="2600">
                <a:solidFill>
                  <a:prstClr val="black"/>
                </a:solidFill>
                <a:cs typeface="B Yagut" panose="00000400000000000000" pitchFamily="2" charset="-78"/>
              </a:rPr>
              <a:t>سامانه </a:t>
            </a:r>
            <a:r>
              <a:rPr lang="fa-IR" sz="2600" smtClean="0">
                <a:solidFill>
                  <a:prstClr val="black"/>
                </a:solidFill>
                <a:cs typeface="B Yagut" panose="00000400000000000000" pitchFamily="2" charset="-78"/>
              </a:rPr>
              <a:t>سیب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(براساس کیس فرضی)</a:t>
            </a: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809" y="1219200"/>
            <a:ext cx="85343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fa-IR" sz="2000" dirty="0" smtClean="0">
                <a:solidFill>
                  <a:prstClr val="black"/>
                </a:solidFill>
              </a:rPr>
              <a:t>جوان در 30روز گذشته گاهی اوقات احساس بی ارزشی می کرده است و انجام برخی کارها برایش مشکل بود وی مشکل قبلی نداردلطفا ارزیابی انجام شده را در سامانه سیب ثبت نموده و اقدامات لازم را انجام دهید  </a:t>
            </a:r>
            <a:endParaRPr lang="fa-IR" sz="2000" dirty="0">
              <a:solidFill>
                <a:prstClr val="black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80"/>
    </mc:Choice>
    <mc:Fallback xmlns="">
      <p:transition advTm="2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499" t="24187" r="28001" b="40258"/>
          <a:stretch/>
        </p:blipFill>
        <p:spPr>
          <a:xfrm>
            <a:off x="685800" y="152400"/>
            <a:ext cx="83058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6000" t="19556" r="27500" b="8445"/>
          <a:stretch/>
        </p:blipFill>
        <p:spPr>
          <a:xfrm>
            <a:off x="0" y="2667000"/>
            <a:ext cx="9144000" cy="4114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4941"/>
    </mc:Choice>
    <mc:Fallback xmlns="">
      <p:transition advTm="7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000" t="18888" r="28500" b="4668"/>
          <a:stretch/>
        </p:blipFill>
        <p:spPr>
          <a:xfrm>
            <a:off x="156693" y="76200"/>
            <a:ext cx="899160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5501" t="53022" r="26999" b="6871"/>
          <a:stretch/>
        </p:blipFill>
        <p:spPr>
          <a:xfrm>
            <a:off x="228600" y="4114800"/>
            <a:ext cx="8915400" cy="27432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423"/>
    </mc:Choice>
    <mc:Fallback xmlns="">
      <p:transition advTm="6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000" t="13333" r="26500" b="32445"/>
          <a:stretch/>
        </p:blipFill>
        <p:spPr>
          <a:xfrm>
            <a:off x="914400" y="990600"/>
            <a:ext cx="7391400" cy="4648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651"/>
    </mc:Choice>
    <mc:Fallback xmlns="">
      <p:transition advTm="4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879" y="152400"/>
            <a:ext cx="4040188" cy="762000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0373" y="1444294"/>
            <a:ext cx="3505200" cy="509461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تصویر پرسنلی مدرس: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452628" algn="justLow">
              <a:lnSpc>
                <a:spcPct val="150000"/>
              </a:lnSpc>
            </a:pPr>
            <a:r>
              <a:rPr lang="fa-IR" sz="2200" b="1" dirty="0" smtClean="0">
                <a:cs typeface="B Yagut" panose="00000400000000000000" pitchFamily="2" charset="-78"/>
              </a:rPr>
              <a:t>نام و نام خانوادگی مدرس: 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fa-IR" sz="1900" dirty="0" smtClean="0">
                <a:cs typeface="B Yagut" panose="00000400000000000000" pitchFamily="2" charset="-78"/>
              </a:rPr>
              <a:t>لیلا حافظی</a:t>
            </a:r>
            <a:endParaRPr lang="fa-IR" sz="1900" dirty="0">
              <a:cs typeface="B Yagut" panose="00000400000000000000" pitchFamily="2" charset="-78"/>
            </a:endParaRPr>
          </a:p>
          <a:p>
            <a:pPr algn="r" rtl="1"/>
            <a:r>
              <a:rPr lang="fa-IR" sz="2200" b="1" dirty="0">
                <a:cs typeface="B Yagut" panose="00000400000000000000" pitchFamily="2" charset="-78"/>
              </a:rPr>
              <a:t>مدرک تحصیلی:</a:t>
            </a:r>
          </a:p>
          <a:p>
            <a:pPr marL="109728" indent="0" algn="ct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1900" dirty="0" smtClean="0">
                <a:cs typeface="B Yagut" panose="00000400000000000000" pitchFamily="2" charset="-78"/>
              </a:rPr>
              <a:t>کارشناس مامایی</a:t>
            </a:r>
          </a:p>
          <a:p>
            <a:pPr algn="justLow" rtl="1"/>
            <a:r>
              <a:rPr lang="fa-IR" sz="2200" b="1" dirty="0">
                <a:cs typeface="B Yagut" panose="00000400000000000000" pitchFamily="2" charset="-78"/>
              </a:rPr>
              <a:t>موقعیت اشتغال سازمانی مدرس: </a:t>
            </a:r>
            <a:r>
              <a:rPr lang="fa-IR" sz="1900" smtClean="0">
                <a:cs typeface="B Yagut" panose="00000400000000000000" pitchFamily="2" charset="-78"/>
              </a:rPr>
              <a:t>مربی بهداشت خانواده </a:t>
            </a:r>
            <a:r>
              <a:rPr lang="fa-IR" sz="1900" dirty="0" smtClean="0">
                <a:cs typeface="B Yagut" panose="00000400000000000000" pitchFamily="2" charset="-78"/>
              </a:rPr>
              <a:t>مرکز آموزش بهورزی شهرستان تالش، دانشگاه علوم پزشکی و خدمات بهداشتی درمانی گیلان</a:t>
            </a:r>
          </a:p>
          <a:p>
            <a:pPr marL="109728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69061" y="228600"/>
            <a:ext cx="4041775" cy="762000"/>
          </a:xfrm>
          <a:solidFill>
            <a:schemeClr val="bg1"/>
          </a:solidFill>
        </p:spPr>
        <p:txBody>
          <a:bodyPr/>
          <a:lstStyle/>
          <a:p>
            <a:pPr algn="r"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69061" y="1444294"/>
            <a:ext cx="4367436" cy="5094618"/>
          </a:xfrm>
        </p:spPr>
        <p:txBody>
          <a:bodyPr>
            <a:normAutofit lnSpcReduction="10000"/>
          </a:bodyPr>
          <a:lstStyle/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مراقبتهای ادغام یافته رده سنی 18 تا29سال ویژه غیرپزشک</a:t>
            </a:r>
          </a:p>
          <a:p>
            <a:pPr algn="justLow"/>
            <a:r>
              <a:rPr lang="fa-IR" dirty="0">
                <a:cs typeface="B Yagut" pitchFamily="2" charset="-78"/>
              </a:rPr>
              <a:t>تاریخ </a:t>
            </a:r>
            <a:r>
              <a:rPr lang="fa-IR" dirty="0" smtClean="0">
                <a:cs typeface="B Yagut" pitchFamily="2" charset="-78"/>
              </a:rPr>
              <a:t>آخرین </a:t>
            </a:r>
            <a:r>
              <a:rPr lang="fa-IR" dirty="0">
                <a:cs typeface="B Yagut" pitchFamily="2" charset="-78"/>
              </a:rPr>
              <a:t>بازنگری: </a:t>
            </a:r>
            <a:r>
              <a:rPr lang="fa-IR" sz="2000" b="1" dirty="0" smtClean="0">
                <a:cs typeface="B Yagut" panose="00000400000000000000" pitchFamily="2" charset="-78"/>
              </a:rPr>
              <a:t>14 اردیبهشت 1399</a:t>
            </a:r>
          </a:p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نوبت تهیه: 1 </a:t>
            </a:r>
            <a:endParaRPr lang="fa-IR" dirty="0">
              <a:cs typeface="B Yagut" panose="00000400000000000000" pitchFamily="2" charset="-78"/>
            </a:endParaRPr>
          </a:p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نام فایل:</a:t>
            </a:r>
          </a:p>
          <a:p>
            <a:pPr marL="109728" indent="0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en-US" sz="2000" dirty="0" smtClean="0">
                <a:cs typeface="B Yagut" panose="00000400000000000000" pitchFamily="2" charset="-78"/>
              </a:rPr>
              <a:t>MJ-</a:t>
            </a:r>
            <a:r>
              <a:rPr lang="en-US" sz="2000" dirty="0" err="1" smtClean="0"/>
              <a:t>moraghebathay</a:t>
            </a:r>
            <a:r>
              <a:rPr lang="en-US" sz="2000" dirty="0" smtClean="0"/>
              <a:t>-</a:t>
            </a:r>
            <a:r>
              <a:rPr lang="en-US" sz="2000" dirty="0" err="1" smtClean="0"/>
              <a:t>edghamyafteh</a:t>
            </a:r>
            <a:r>
              <a:rPr lang="en-US" sz="2000" dirty="0" smtClean="0"/>
              <a:t>- </a:t>
            </a:r>
            <a:endParaRPr lang="fa-IR" sz="2000" dirty="0" smtClean="0"/>
          </a:p>
          <a:p>
            <a:pPr marL="109728" indent="0" algn="justLow" rtl="1">
              <a:buNone/>
            </a:pPr>
            <a:r>
              <a:rPr lang="en-US" sz="2000" dirty="0" err="1" smtClean="0">
                <a:cs typeface="B Yagut" panose="00000400000000000000" pitchFamily="2" charset="-78"/>
              </a:rPr>
              <a:t>radee</a:t>
            </a:r>
            <a:r>
              <a:rPr lang="en-US" sz="2000" dirty="0" smtClean="0">
                <a:cs typeface="B Yagut" panose="00000400000000000000" pitchFamily="2" charset="-78"/>
              </a:rPr>
              <a:t> seni18 ta 29sal-edi1</a:t>
            </a:r>
            <a:endParaRPr lang="fa-IR" sz="2000" dirty="0" smtClean="0">
              <a:cs typeface="B Yagut" panose="00000400000000000000" pitchFamily="2" charset="-78"/>
            </a:endParaRPr>
          </a:p>
          <a:p>
            <a:pPr marL="285750" indent="-285750" algn="justLow"/>
            <a:r>
              <a:rPr lang="fa-IR" sz="1800" i="1" dirty="0" smtClean="0">
                <a:cs typeface="B Yagut" panose="00000400000000000000" pitchFamily="2" charset="-78"/>
              </a:rPr>
              <a:t> </a:t>
            </a:r>
            <a:r>
              <a:rPr lang="fa-IR" sz="1800" dirty="0">
                <a:cs typeface="B Yagut" pitchFamily="2" charset="-78"/>
              </a:rPr>
              <a:t>پیش </a:t>
            </a:r>
            <a:r>
              <a:rPr lang="fa-IR" sz="1800" dirty="0" smtClean="0">
                <a:cs typeface="B Yagut" pitchFamily="2" charset="-78"/>
              </a:rPr>
              <a:t>نیاز: آناتومی </a:t>
            </a:r>
            <a:r>
              <a:rPr lang="fa-IR" sz="1800" dirty="0">
                <a:cs typeface="B Yagut" pitchFamily="2" charset="-78"/>
              </a:rPr>
              <a:t>و فیزیولوژی، اصول تغذیه، بیماری </a:t>
            </a:r>
            <a:r>
              <a:rPr lang="fa-IR" sz="1800" dirty="0" smtClean="0">
                <a:cs typeface="B Yagut" pitchFamily="2" charset="-78"/>
              </a:rPr>
              <a:t>های واگیرو غیرواگیر- ایمن سازی- دهان ودندان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نحوه ارائه: 9ساعت </a:t>
            </a:r>
            <a:r>
              <a:rPr lang="fa-IR" sz="1800" dirty="0">
                <a:cs typeface="B Yagut" pitchFamily="2" charset="-78"/>
              </a:rPr>
              <a:t>نظری و 17 ساعت </a:t>
            </a:r>
            <a:r>
              <a:rPr lang="fa-IR" sz="1800" dirty="0" smtClean="0">
                <a:cs typeface="B Yagut" pitchFamily="2" charset="-78"/>
              </a:rPr>
              <a:t>عملی.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مجموعه </a:t>
            </a:r>
            <a:r>
              <a:rPr lang="fa-IR" sz="1800" dirty="0">
                <a:cs typeface="B Yagut" pitchFamily="2" charset="-78"/>
              </a:rPr>
              <a:t>حاضر برای تدریس در </a:t>
            </a:r>
            <a:r>
              <a:rPr lang="fa-IR" sz="1800" dirty="0" smtClean="0">
                <a:cs typeface="B Yagut" pitchFamily="2" charset="-78"/>
              </a:rPr>
              <a:t>9 </a:t>
            </a:r>
            <a:r>
              <a:rPr lang="fa-IR" sz="1800" dirty="0">
                <a:cs typeface="B Yagut" pitchFamily="2" charset="-78"/>
              </a:rPr>
              <a:t>ساعت کلاس آموزشی نظری تهیه شده است</a:t>
            </a:r>
            <a:r>
              <a:rPr lang="fa-IR" sz="1800" dirty="0" smtClean="0">
                <a:cs typeface="B Yagut" pitchFamily="2" charset="-78"/>
              </a:rPr>
              <a:t>.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شیوه ارزشیابی:</a:t>
            </a:r>
            <a:r>
              <a:rPr lang="fa-IR" sz="1800" dirty="0">
                <a:cs typeface="B Yagut" pitchFamily="2" charset="-78"/>
              </a:rPr>
              <a:t> </a:t>
            </a:r>
            <a:r>
              <a:rPr lang="fa-IR" sz="1800" dirty="0" smtClean="0">
                <a:cs typeface="B Yagut" pitchFamily="2" charset="-78"/>
              </a:rPr>
              <a:t>نظری و </a:t>
            </a:r>
            <a:r>
              <a:rPr lang="fa-IR" sz="1800" dirty="0">
                <a:cs typeface="B Yagut" pitchFamily="2" charset="-78"/>
              </a:rPr>
              <a:t>عملی 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/>
          <a:stretch/>
        </p:blipFill>
        <p:spPr>
          <a:xfrm>
            <a:off x="914400" y="18288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6382" y="2644438"/>
            <a:ext cx="7151318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1000"/>
              </a:spcAft>
            </a:pPr>
            <a:r>
              <a:rPr lang="fa-IR" sz="4400" smtClean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ارزیابی سلامت </a:t>
            </a:r>
            <a:r>
              <a:rPr lang="fa-IR" sz="4400" dirty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اجتماعي در جوانان </a:t>
            </a:r>
            <a:endParaRPr lang="en-US" sz="4400" dirty="0">
              <a:solidFill>
                <a:prstClr val="black"/>
              </a:solidFill>
              <a:latin typeface="Tahoma"/>
              <a:cs typeface="B Yagut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6200" y="457200"/>
            <a:ext cx="1143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ششم</a:t>
            </a:r>
            <a:endParaRPr lang="fa-I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2"/>
    </mc:Choice>
    <mc:Fallback xmlns="">
      <p:transition spd="slow" advTm="8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669049"/>
              </p:ext>
            </p:extLst>
          </p:nvPr>
        </p:nvGraphicFramePr>
        <p:xfrm>
          <a:off x="152402" y="838199"/>
          <a:ext cx="8915398" cy="6064995"/>
        </p:xfrm>
        <a:graphic>
          <a:graphicData uri="http://schemas.openxmlformats.org/drawingml/2006/table">
            <a:tbl>
              <a:tblPr rtl="1" firstRow="1" firstCol="1" bandRow="1"/>
              <a:tblGrid>
                <a:gridCol w="2446930"/>
                <a:gridCol w="1270135"/>
                <a:gridCol w="2325804"/>
                <a:gridCol w="2872529"/>
              </a:tblGrid>
              <a:tr h="35138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ارزیابی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نتیجه ارزیابی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مشكل احتمالی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اقدامات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59256">
                <a:tc rowSpan="2"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زنان متأهل</a:t>
                      </a: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 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 خصوص روابطشان با همسر بر طبق راهنما  سوال شود *: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امتیاز بالاتر از  10 *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خشونت خانگی (همسر آزاری)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</a:t>
                      </a:r>
                      <a:r>
                        <a:rPr lang="fa-IR" sz="11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 به</a:t>
                      </a: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اطمینان دهید که حریم خصوصی وی رعایت می گردد.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 به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اطمینان دهید که قربانی همسر آزاری است نه مسئول رخ دادن آن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 از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وي سوال كنيد كه آیا مایل به دریافت کمک می باشد، در صورت پاسخ مثبت به کارشناس سلامت روان  ارجاع داده شود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54856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خشونت خانگی (همسر آزاری)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 در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صورت برخورد با مواردی از قبیل خونریزی غیرقابل کنترل، در رفتگی احتمالی یک مفصل و یا شکستگی احتمالی یک استخوان، عدم هوشیاری و علائم حیاتی غیرطبیعی، قبل ارجاع به کارشناس سلامت روان، جهت غربالگری تلمیلی و یا مداخلات روانشناختی، ارجاع فوری به پزشک صورت گیرد.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679628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مراجعین زن که سابقه متأهل بودن دارند، سوال شود؟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آیا در يكسال اخير تجربه طلاق (یا در معرض طلاق) ، جدایی يا فوت همسر داشته است؟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</a:t>
                      </a:r>
                      <a:endParaRPr lang="en-US" sz="11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طلاق/  جدايي/ فوت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</a:t>
                      </a:r>
                      <a:r>
                        <a:rPr lang="fa-IR" sz="11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 از</a:t>
                      </a: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مراجع سوال شود كه آيا مايل به دريافت خدمت هست؟ 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 صورت كسب اجازه ارجاع غیرفوری  به کارشناس سلامت روان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0914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مراجعین سرپرست خانوار سوال شود :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آيا شاغل است؟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منفی</a:t>
                      </a:r>
                      <a:endParaRPr lang="en-US" sz="11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بیکاری**</a:t>
                      </a:r>
                      <a:endParaRPr lang="en-US" sz="11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- ارجاع 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غیرفوری به کارشناس سلامت روان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21498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همه مراجعين سوال شود كه آيا در خانواده آنها موارد ذيل وجود دارد؟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دارای معلولیت جسمی ،روانی***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مبتلا به بیماری خاص****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مبتلا به  اعتیاد*****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زندانی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فقر******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يكي از مشكلات مذكور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خانواده آسیب پذير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ا- ارجاع </a:t>
                      </a: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غیرفوری به کارشناس سلامت روان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fa-I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31124"/>
            <a:ext cx="906780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00"/>
              </a:spcAft>
            </a:pPr>
            <a:r>
              <a:rPr lang="fa-IR" sz="3200" dirty="0" smtClean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سلامت اجتماعي در جوانان </a:t>
            </a:r>
            <a:endParaRPr lang="en-US" sz="3200" dirty="0">
              <a:solidFill>
                <a:prstClr val="black"/>
              </a:solidFill>
              <a:latin typeface="Tahoma"/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017"/>
    </mc:Choice>
    <mc:Fallback xmlns="">
      <p:transition advTm="29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396872"/>
              </p:ext>
            </p:extLst>
          </p:nvPr>
        </p:nvGraphicFramePr>
        <p:xfrm>
          <a:off x="76202" y="1295400"/>
          <a:ext cx="8915398" cy="3755940"/>
        </p:xfrm>
        <a:graphic>
          <a:graphicData uri="http://schemas.openxmlformats.org/drawingml/2006/table">
            <a:tbl>
              <a:tblPr rtl="1" firstRow="1" firstCol="1" bandRow="1"/>
              <a:tblGrid>
                <a:gridCol w="2745346"/>
                <a:gridCol w="1306132"/>
                <a:gridCol w="1991391"/>
                <a:gridCol w="2872529"/>
              </a:tblGrid>
              <a:tr h="20614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ارزیابی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نتیجه ارزیابی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مشكل احتمالی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اقدامات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78512">
                <a:tc rowSpan="2"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زنان متأهل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  </a:t>
                      </a: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 خصوص روابطشان با همسر بر طبق راهنما  سوال شود *: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امتیاز بالاتر از  10 *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خشونت خانگی (همسر آزاری)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به فرد اطمینان دهید که حریم خصوصی وی رعایت می گردد.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به فرد اطمینان دهید که قربانی همسر آزاری است نه مسئول رخ دادن آن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وي سوال كنيد كه آیا مایل به دریافت کمک می باشد، در صورت پاسخ مثبت به کارشناس سلامت روان  ارجاع داده شود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49145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خشونت خانگی (همسر آزاری)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 صورت برخورد با مواردی از قبیل خونریزی غیرقابل کنترل، در رفتگی احتمالی یک مفصل و یا شکستگی احتمالی یک استخوان، عدم هوشیاری و علائم حیاتی غیرطبیعی، قبل ارجاع به کارشناس سلامت روان، جهت غربالگری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تکمیلی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و یا مداخلات روانشناختی، ارجاع فوری به پزشک صورت گیرد.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667000" y="444109"/>
            <a:ext cx="403828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fa-IR" sz="3200" dirty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سلامت </a:t>
            </a:r>
            <a:r>
              <a:rPr lang="fa-IR" sz="3200" dirty="0" smtClean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اجتماعي در جوانان </a:t>
            </a:r>
            <a:endParaRPr lang="en-US" sz="3200" dirty="0">
              <a:solidFill>
                <a:prstClr val="black"/>
              </a:solidFill>
              <a:latin typeface="Tahoma"/>
              <a:cs typeface="B Yagut" panose="00000400000000000000" pitchFamily="2" charset="-78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/>
          <a:srcRect l="57553" t="37262" r="18514" b="49008"/>
          <a:stretch/>
        </p:blipFill>
        <p:spPr>
          <a:xfrm>
            <a:off x="6324600" y="3608032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873"/>
    </mc:Choice>
    <mc:Fallback xmlns="">
      <p:transition advTm="13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302295"/>
              </p:ext>
            </p:extLst>
          </p:nvPr>
        </p:nvGraphicFramePr>
        <p:xfrm>
          <a:off x="25759" y="1295400"/>
          <a:ext cx="8991599" cy="3505201"/>
        </p:xfrm>
        <a:graphic>
          <a:graphicData uri="http://schemas.openxmlformats.org/drawingml/2006/table">
            <a:tbl>
              <a:tblPr rtl="1" firstRow="1" firstCol="1" bandRow="1"/>
              <a:tblGrid>
                <a:gridCol w="2467844"/>
                <a:gridCol w="1280991"/>
                <a:gridCol w="2345683"/>
                <a:gridCol w="2897081"/>
              </a:tblGrid>
              <a:tr h="392847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ارزیابی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نتیجه ارزیابی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مشكل احتمالی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اقدامات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97719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مراجعین زن که سابقه متأهل بودن دارند، سوال شود؟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آیا در يكسال اخير تجربه طلاق (یا در معرض طلاق) ، جدایی يا فوت همسر داشته است؟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</a:t>
                      </a:r>
                      <a:endParaRPr lang="en-US" sz="14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طلاق/  جدايي/ فوت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مراجع سوال شود كه آيا مايل به دريافت خدمت هست؟ 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 صورت كسب اجازه ارجاع غیرفوری  به کارشناس سلامت روان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214635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مراجعین سرپرست خانوار سوال شود :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آيا شاغل است؟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منفی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بیکاری**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 غیرفوری به کارشناس سلامت روان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943653" y="304800"/>
            <a:ext cx="515581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fa-IR" sz="3200" dirty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سلامت </a:t>
            </a:r>
            <a:r>
              <a:rPr lang="fa-IR" sz="3200" dirty="0" smtClean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اجتماعي در جوانان ( ادامه) </a:t>
            </a:r>
            <a:endParaRPr lang="en-US" sz="3200" dirty="0">
              <a:solidFill>
                <a:prstClr val="black"/>
              </a:solidFill>
              <a:latin typeface="Tahoma"/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4107"/>
    </mc:Choice>
    <mc:Fallback xmlns="">
      <p:transition advTm="74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98565"/>
              </p:ext>
            </p:extLst>
          </p:nvPr>
        </p:nvGraphicFramePr>
        <p:xfrm>
          <a:off x="229137" y="739457"/>
          <a:ext cx="8686799" cy="2689543"/>
        </p:xfrm>
        <a:graphic>
          <a:graphicData uri="http://schemas.openxmlformats.org/drawingml/2006/table">
            <a:tbl>
              <a:tblPr rtl="1" firstRow="1" firstCol="1" bandRow="1"/>
              <a:tblGrid>
                <a:gridCol w="2708134"/>
                <a:gridCol w="1325279"/>
                <a:gridCol w="1854511"/>
                <a:gridCol w="2798875"/>
              </a:tblGrid>
              <a:tr h="21741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ارزیابی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نتیجه ارزیابی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مشكل احتمالی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اقدامات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352845"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از همه مراجعين سوال شود كه آيا در خانواده آنها موارد ذيل وجود دارد؟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دارای معلولیت جسمی ،روانی***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مبتلا به بیماری خاص****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مبتلا به  اعتیاد*****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فرد زندانی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فقر******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پاسخ مثبت به يكي از مشكلات مذكور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خانواده آسیب پذير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34290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غیرفوری به کارشناس سلامت روان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67352" marR="673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00111" y="87988"/>
            <a:ext cx="511710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1000"/>
              </a:spcAft>
            </a:pPr>
            <a:r>
              <a:rPr lang="fa-IR" sz="3200" dirty="0">
                <a:solidFill>
                  <a:prstClr val="black"/>
                </a:solidFill>
                <a:latin typeface="Tahoma"/>
                <a:cs typeface="B Yagut" panose="00000400000000000000" pitchFamily="2" charset="-78"/>
              </a:rPr>
              <a:t>سلامت اجتماعي در جوانان ( ادامه) </a:t>
            </a:r>
            <a:endParaRPr lang="en-US" sz="3200" dirty="0">
              <a:solidFill>
                <a:prstClr val="black"/>
              </a:solidFill>
              <a:latin typeface="Tahoma"/>
              <a:cs typeface="B Yagut" panose="00000400000000000000" pitchFamily="2" charset="-78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704" y="3886200"/>
            <a:ext cx="8457663" cy="24021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lvl="0" indent="-342900" algn="justLow" defTabSz="911393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معلولیت </a:t>
            </a:r>
            <a:r>
              <a:rPr lang="fa-IR" spc="25" dirty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جسمی </a:t>
            </a:r>
            <a:r>
              <a:rPr lang="fa-IR" spc="2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–</a:t>
            </a:r>
            <a:r>
              <a:rPr lang="fa-IR" spc="25" dirty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روانی: </a:t>
            </a:r>
            <a:r>
              <a:rPr lang="fa-IR" dirty="0" smtClean="0">
                <a:solidFill>
                  <a:prstClr val="black"/>
                </a:solidFill>
                <a:latin typeface="Nassim"/>
                <a:ea typeface="Times New Roman" panose="02020603050405020304" pitchFamily="18" charset="0"/>
                <a:cs typeface="B Yagut" panose="00000400000000000000" pitchFamily="2" charset="-78"/>
              </a:rPr>
              <a:t>معلولیت </a:t>
            </a:r>
            <a:r>
              <a:rPr lang="fa-IR" dirty="0">
                <a:solidFill>
                  <a:prstClr val="black"/>
                </a:solidFill>
                <a:latin typeface="Nassim"/>
                <a:ea typeface="Times New Roman" panose="02020603050405020304" pitchFamily="18" charset="0"/>
                <a:cs typeface="B Yagut" panose="00000400000000000000" pitchFamily="2" charset="-78"/>
              </a:rPr>
              <a:t>عبارتست از محدودیت های دائمی در زمینه های مختلف جسمی، حسی یا ذهنی ـ </a:t>
            </a:r>
            <a:r>
              <a:rPr lang="fa-IR" dirty="0" smtClean="0">
                <a:solidFill>
                  <a:prstClr val="black"/>
                </a:solidFill>
                <a:latin typeface="Nassim"/>
                <a:ea typeface="Times New Roman" panose="02020603050405020304" pitchFamily="18" charset="0"/>
                <a:cs typeface="B Yagut" panose="00000400000000000000" pitchFamily="2" charset="-78"/>
              </a:rPr>
              <a:t>روانی</a:t>
            </a:r>
            <a:endParaRPr lang="fa-IR" spc="25" dirty="0" smtClean="0">
              <a:solidFill>
                <a:prstClr val="black"/>
              </a:solidFill>
              <a:latin typeface="Tahoma" panose="020B060403050404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342900" lvl="0" indent="-342900" algn="justLow" defTabSz="911393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اعتیاد</a:t>
            </a:r>
            <a:r>
              <a:rPr lang="fa-IR" spc="25" dirty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: </a:t>
            </a: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تعلق </a:t>
            </a:r>
            <a:r>
              <a:rPr lang="fa-IR" spc="25" dirty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یا تمایل غیر طبیعی و مداومی است </a:t>
            </a: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بعضی </a:t>
            </a:r>
            <a:r>
              <a:rPr lang="fa-IR" spc="25" dirty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مواد مخدر ، محرك يا </a:t>
            </a: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الكل</a:t>
            </a:r>
          </a:p>
          <a:p>
            <a:pPr marL="342900" lvl="0" indent="-342900" algn="justLow" defTabSz="911393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خاص: به بیماری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 گفته می شوند که صعب العلاج بوده و قابل درمان نمی باشند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بیماران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تا آخر عمر تحت مراقبتهای خاص قرار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گیرند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457200" lvl="0" indent="-457200" algn="justLow" defTabSz="911393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fa-IR" spc="25" dirty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تعریف </a:t>
            </a: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فقر:خانواده </a:t>
            </a:r>
            <a:r>
              <a:rPr lang="fa-IR" spc="25" dirty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تحت پوشش سازمانهاي </a:t>
            </a:r>
            <a:r>
              <a:rPr lang="fa-IR" spc="25" dirty="0" smtClean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حمايتي </a:t>
            </a:r>
            <a:r>
              <a:rPr lang="fa-IR" spc="25" dirty="0">
                <a:solidFill>
                  <a:prstClr val="black"/>
                </a:solidFill>
                <a:latin typeface="Tahoma" panose="020B060403050404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باشند</a:t>
            </a:r>
          </a:p>
        </p:txBody>
      </p:sp>
    </p:spTree>
    <p:extLst>
      <p:ext uri="{BB962C8B-B14F-4D97-AF65-F5344CB8AC3E}">
        <p14:creationId xmlns:p14="http://schemas.microsoft.com/office/powerpoint/2010/main" val="12197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620"/>
    </mc:Choice>
    <mc:Fallback xmlns="">
      <p:transition advTm="10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lvl="0" algn="justLow" defTabSz="908483">
              <a:spcBef>
                <a:spcPts val="0"/>
              </a:spcBef>
            </a:pPr>
            <a:r>
              <a:rPr lang="fa-IR" sz="260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ثبت ارزیابی سلامت </a:t>
            </a:r>
            <a:r>
              <a:rPr lang="fa-IR" sz="260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اجتماعی </a:t>
            </a:r>
            <a:r>
              <a:rPr lang="fa-IR" sz="260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درجوانان در سامانه سیب (براساس کیس فرضی)</a:t>
            </a:r>
            <a:r>
              <a:rPr lang="fa-IR" sz="180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/>
            </a:r>
            <a:br>
              <a:rPr lang="fa-IR" sz="180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</a:br>
            <a:r>
              <a:rPr lang="fa-IR" sz="1800" smtClean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خانم جوانی جهت مراقبت دوره ای به ما مراجعه نموده است . وی یک فرزند معلول دارد.در ارزیابی عنوان می کند که با همسرش مشکل دارد . همسرش دست بزن ندارد ولی اغلب به وی توهین می کند حتی جلوی دیگران –برای هر چیز کوچکی عصبانی شده و فریاد می زند.حتی گاهی اوررا تهدید می کند.</a:t>
            </a:r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500" t="13333" r="4000" b="8444"/>
          <a:stretch/>
        </p:blipFill>
        <p:spPr>
          <a:xfrm>
            <a:off x="76200" y="1600200"/>
            <a:ext cx="8991600" cy="5029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7010400" y="3962400"/>
            <a:ext cx="17526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5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000" t="21556" r="20500" b="17111"/>
          <a:stretch/>
        </p:blipFill>
        <p:spPr>
          <a:xfrm>
            <a:off x="0" y="32657"/>
            <a:ext cx="9067800" cy="3243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000" t="26000" r="20500" b="14444"/>
          <a:stretch/>
        </p:blipFill>
        <p:spPr>
          <a:xfrm>
            <a:off x="0" y="3352800"/>
            <a:ext cx="9067800" cy="312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500" t="45556" r="20500" b="15333"/>
          <a:stretch/>
        </p:blipFill>
        <p:spPr>
          <a:xfrm>
            <a:off x="21771" y="838200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0" t="21333" r="25500" b="25333"/>
          <a:stretch/>
        </p:blipFill>
        <p:spPr>
          <a:xfrm>
            <a:off x="76200" y="838200"/>
            <a:ext cx="8991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03751">
              <a:spcBef>
                <a:spcPts val="0"/>
              </a:spcBef>
            </a:pPr>
            <a:r>
              <a:rPr lang="fa-IR" sz="40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خلاصه مطالب ونتیجه گیری</a:t>
            </a:r>
            <a:br>
              <a:rPr lang="fa-IR" sz="40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63761" y="1066800"/>
            <a:ext cx="8229600" cy="56015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fa-IR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*</a:t>
            </a:r>
            <a:r>
              <a:rPr lang="ar-S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هدف </a:t>
            </a:r>
            <a:r>
              <a:rPr lang="ar-SA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از اجراي برنامه سلامت روان، فراهم آوردن خدمات اساسي و مورد نياز براي همه 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به ویژه گروههای آسب پذیر </a:t>
            </a: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است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سلامت روان حالتي از رفاه است كه در آن فردارتباط اجتماعي صحيحي با ديگران برقرارمی نمايد</a:t>
            </a: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lvl="0" algn="justLow">
              <a:lnSpc>
                <a:spcPct val="150000"/>
              </a:lnSpc>
              <a:spcAft>
                <a:spcPts val="1000"/>
              </a:spcAft>
            </a:pP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* قبل از شروع ارزیابی سلامت روان حتما </a:t>
            </a:r>
            <a:r>
              <a:rPr lang="ar-SA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مقدمه سؤالات غربالگری 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، </a:t>
            </a:r>
            <a:r>
              <a:rPr lang="ar-SA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به جوان ارای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ه پس </a:t>
            </a:r>
            <a:r>
              <a:rPr lang="ar-SA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پرسشنامه 6 سوالی 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تکمیل گردد</a:t>
            </a: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حتما جوان از نظر صرع بررسی شود.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justLow">
              <a:lnSpc>
                <a:spcPct val="150000"/>
              </a:lnSpc>
              <a:spcAft>
                <a:spcPts val="1000"/>
              </a:spcAft>
            </a:pP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* افكار 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خودكشي يا اقدام به خودكشي از اورژانسهای روانپزشکی بوده نیازمند ارجاع فوری به پزشک است</a:t>
            </a: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</a:p>
          <a:p>
            <a:pPr algn="justLow">
              <a:lnSpc>
                <a:spcPct val="150000"/>
              </a:lnSpc>
              <a:spcAft>
                <a:spcPts val="1000"/>
              </a:spcAft>
            </a:pP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*  در 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ارزیابی سلامت اجتماعي حتما از زنان جوان متاهل درباره رابطه با  همسرشان ، سابقه طلاق، جدایی ، فوت همسر سوال </a:t>
            </a: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شود.</a:t>
            </a:r>
          </a:p>
          <a:p>
            <a:pPr algn="justLow">
              <a:lnSpc>
                <a:spcPct val="150000"/>
              </a:lnSpc>
              <a:spcAft>
                <a:spcPts val="1000"/>
              </a:spcAft>
            </a:pP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* وجود فقر، 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افراد دارای معلولیت جسمانی، بیماریهای صعب العلاج، </a:t>
            </a: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معتاد یا زندانی،جوان 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در خانواده آسیب پذیر قرار می </a:t>
            </a: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دهد</a:t>
            </a:r>
            <a:endParaRPr lang="fa-IR" sz="20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1"/>
    </mc:Choice>
    <mc:Fallback xmlns="">
      <p:transition spd="slow" advTm="6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6275"/>
            <a:ext cx="9144000" cy="1143000"/>
          </a:xfrm>
        </p:spPr>
        <p:txBody>
          <a:bodyPr>
            <a:normAutofit fontScale="90000"/>
          </a:bodyPr>
          <a:lstStyle/>
          <a:p>
            <a:pPr defTabSz="914400"/>
            <a: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/>
            </a:r>
            <a:b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</a:br>
            <a:r>
              <a:rPr lang="fa-IR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فهرست عناوین</a:t>
            </a:r>
            <a: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/>
            </a:r>
            <a:b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</a:br>
            <a: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مراقبتهای </a:t>
            </a:r>
            <a: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ادغام یافته </a:t>
            </a:r>
            <a: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رده سنی 18-29سال( ویژه غیر پزشک)</a:t>
            </a:r>
            <a: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/>
            </a:r>
            <a:b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</a:br>
            <a: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>                            </a:t>
            </a:r>
            <a:endParaRPr lang="fa-IR" dirty="0">
              <a:solidFill>
                <a:prstClr val="black"/>
              </a:solidFill>
              <a:latin typeface="B  Yagut"/>
              <a:ea typeface="+mn-ea"/>
              <a:cs typeface="B Yagut" panose="00000400000000000000" pitchFamily="2" charset="-7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337037"/>
              </p:ext>
            </p:extLst>
          </p:nvPr>
        </p:nvGraphicFramePr>
        <p:xfrm>
          <a:off x="2895600" y="1150298"/>
          <a:ext cx="5943599" cy="5303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07337"/>
                <a:gridCol w="1828507"/>
                <a:gridCol w="607755"/>
              </a:tblGrid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وضعیت تغذیه ای</a:t>
                      </a:r>
                      <a:endParaRPr kumimoji="0" lang="fa-IR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جلسه ا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kumimoji="0" lang="fa-IR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وضعیت قلبی و عروقی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2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ژنتیک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واکسیناسیون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هپاتیت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340689" marR="0" lvl="0" indent="-340689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 </a:t>
                      </a: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ریوی</a:t>
                      </a: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4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0689" marR="0" lvl="0" indent="-340689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15683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بیماریهای منتقله جنسی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Wingdings" panose="05000000000000000000" pitchFamily="2" charset="2"/>
                        <a:buNone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مراقبت از نظر ابتلا به آسم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5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سلامت روان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6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marR="0" lvl="0" indent="-285750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سلامت </a:t>
                      </a: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اجتماعی</a:t>
                      </a: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مصرف دخانیات 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7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فعالیت بدنی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8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920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اختلالات و بیماریهای گوش و شنوایی</a:t>
                      </a:r>
                    </a:p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دهان و دندان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9</a:t>
                      </a:r>
                    </a:p>
                    <a:p>
                      <a:pPr marL="0" indent="0" algn="ctr" rtl="1">
                        <a:buFont typeface="Wingdings" panose="05000000000000000000" pitchFamily="2" charset="2"/>
                        <a:buNone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88"/>
    </mc:Choice>
    <mc:Fallback xmlns="">
      <p:transition advTm="16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295400"/>
            <a:ext cx="8610600" cy="539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1- هدف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اصلی از انجام ارزیابی سلامت روان در جوانان را شرح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دهید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؟</a:t>
            </a:r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2- نحوه ی محاسبه  امتیاز پرسشنامه سلامت روان جوان را توضیح دهید؟</a:t>
            </a: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3- اورژانس روانپزشکی در جوانان را نام ببرید؟</a:t>
            </a: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4- علایم بیماری صرع در جوان را بیان کنید؟</a:t>
            </a: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5- مفهوم غربال مثبت رادر ارزیابی سلامت روان جوانان را توضیح دهید؟ </a:t>
            </a: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6-تعریف فقر در ارزیابی سلامت اجتماعی را بیان کنید؟</a:t>
            </a: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7- در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ارزیابی سلامت اجتماعی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مواردی که نیازمند ارجاع فوری زنان متاهل به پزشک است را بیان کنید؟</a:t>
            </a: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8- جوان دارای یک برادر با عقب ماندگی ذهنی است از نظر سلامت اجتماعی در کدام  طبقه بندی  قرار می گیرد؟</a:t>
            </a: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9- جوان امتیاز 12 ازپرسشنامه 6سوالی ارزیابی سلامت روان را کسب نموده است وی را طبقه بندی نموده و اقدامات لازم را شرح دهید؟</a:t>
            </a:r>
          </a:p>
          <a:p>
            <a:pPr algn="justLow">
              <a:spcBef>
                <a:spcPct val="20000"/>
              </a:spcBef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10- یکی از دوستان یا افراد جوان خانواده خودرا از نظر سلامت روان و اجتماعی ارزیابی نموده و اقدامات مناسب را انجام دهید.</a:t>
            </a:r>
          </a:p>
          <a:p>
            <a:pPr algn="just">
              <a:spcBef>
                <a:spcPct val="20000"/>
              </a:spcBef>
            </a:pP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5240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پرسش و تمرین</a:t>
            </a:r>
            <a:endParaRPr lang="fa-IR" sz="40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60"/>
    </mc:Choice>
    <mc:Fallback xmlns="">
      <p:transition advTm="6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0" dirty="0" smtClean="0">
                <a:cs typeface="B Yagut" panose="00000400000000000000" pitchFamily="2" charset="-78"/>
              </a:rPr>
              <a:t>فهرست منابع</a:t>
            </a:r>
            <a:endParaRPr lang="en-US" b="0" dirty="0">
              <a:cs typeface="B Yagut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17638"/>
            <a:ext cx="9067800" cy="45171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1- اداره سلامت جوانان دفتر سلامت جمعیت خانواده و مدارس، مراقبت های ادغام یافته رده سنی 18تا 29سال ویژه غیرپزشک،وزارت بهداشت و درمان و آموزش پزشکی، تهران،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1398</a:t>
            </a:r>
          </a:p>
          <a:p>
            <a:pPr algn="justLow"/>
            <a:endParaRPr lang="fa-IR" sz="24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2-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اداره سلامت جوانان دفتر سلامت جمعیت خانواده و مدارس، مراقبت های رده سنی 18تا 29سال غیرپزشک، وزارت بهداشت و درمان و آموزش پزشکی،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تهران،1394</a:t>
            </a: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    </a:t>
            </a: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>
              <a:lnSpc>
                <a:spcPct val="115000"/>
              </a:lnSpc>
              <a:spcAft>
                <a:spcPts val="1000"/>
              </a:spcAft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3-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دفتر سلامت رواني اجتماعي و اعتياد، راهنماي سلامت روان ويژه بهورزان، وزارت بهداشت درمان و آموزش پزشکی، تهران، 1391</a:t>
            </a:r>
          </a:p>
          <a:p>
            <a:pPr algn="justLow"/>
            <a:endParaRPr lang="fa-IR" sz="2000" dirty="0">
              <a:solidFill>
                <a:prstClr val="black"/>
              </a:solidFill>
              <a:latin typeface="BNazanin"/>
            </a:endParaRPr>
          </a:p>
          <a:p>
            <a:endParaRPr lang="fa-IR" dirty="0">
              <a:solidFill>
                <a:prstClr val="black"/>
              </a:solidFill>
            </a:endParaRPr>
          </a:p>
          <a:p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7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3"/>
    </mc:Choice>
    <mc:Fallback>
      <p:transition spd="slow" advTm="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01769" y="830994"/>
            <a:ext cx="8763000" cy="1470025"/>
          </a:xfrm>
        </p:spPr>
        <p:txBody>
          <a:bodyPr>
            <a:normAutofit/>
          </a:bodyPr>
          <a:lstStyle/>
          <a:p>
            <a:pPr algn="justLow"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4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</a:t>
            </a:r>
            <a:r>
              <a:rPr lang="fa-IR" sz="4400" b="1" smtClean="0">
                <a:cs typeface="B Yagut" panose="00000400000000000000" pitchFamily="2" charset="-78"/>
              </a:rPr>
              <a:t>ارسال کنید.</a:t>
            </a:r>
            <a:endParaRPr lang="en-US" sz="44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3200400"/>
            <a:ext cx="8915400" cy="2590800"/>
          </a:xfrm>
        </p:spPr>
        <p:txBody>
          <a:bodyPr>
            <a:normAutofit fontScale="92500" lnSpcReduction="20000"/>
          </a:bodyPr>
          <a:lstStyle/>
          <a:p>
            <a:pPr lvl="0" algn="justLow"/>
            <a:r>
              <a:rPr lang="fa-IR" smtClean="0">
                <a:solidFill>
                  <a:prstClr val="black"/>
                </a:solidFill>
                <a:cs typeface="B Yagut" panose="00000400000000000000" pitchFamily="2" charset="-78"/>
              </a:rPr>
              <a:t>- استان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گیلان، رشت، میدان فرهنگ، خیابان آزادگان، معاونت </a:t>
            </a:r>
            <a:r>
              <a:rPr lang="fa-IR">
                <a:solidFill>
                  <a:prstClr val="black"/>
                </a:solidFill>
                <a:cs typeface="B Yagut" panose="00000400000000000000" pitchFamily="2" charset="-78"/>
              </a:rPr>
              <a:t>بهداشتی </a:t>
            </a:r>
            <a:r>
              <a:rPr lang="fa-IR" smtClean="0">
                <a:solidFill>
                  <a:prstClr val="black"/>
                </a:solidFill>
                <a:cs typeface="B Yagut" panose="00000400000000000000" pitchFamily="2" charset="-78"/>
              </a:rPr>
              <a:t>گیلان</a:t>
            </a:r>
          </a:p>
          <a:p>
            <a:pPr marL="457200" lvl="0" indent="-457200" algn="justLow">
              <a:buFontTx/>
              <a:buChar char="-"/>
            </a:pP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justLow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- استان گیلان،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شهرستان تالش، خیابان آیت اله غفاری ، مرکز آموزش بهورزی شهرستان تالش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endParaRPr lang="en-US" sz="2800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3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7"/>
    </mc:Choice>
    <mc:Fallback>
      <p:transition spd="slow" advTm="7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61" y="1219200"/>
            <a:ext cx="83819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ارزیابی سلامت روان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3368" y="3276600"/>
            <a:ext cx="4701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مسیر خدمات و مراقبت سلامت روان در جوانان </a:t>
            </a:r>
          </a:p>
          <a:p>
            <a:endParaRPr lang="fa-IR" dirty="0"/>
          </a:p>
        </p:txBody>
      </p:sp>
      <p:sp>
        <p:nvSpPr>
          <p:cNvPr id="3" name="TextBox 2"/>
          <p:cNvSpPr txBox="1"/>
          <p:nvPr/>
        </p:nvSpPr>
        <p:spPr>
          <a:xfrm>
            <a:off x="7315200" y="304800"/>
            <a:ext cx="1524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ششم  </a:t>
            </a:r>
            <a:endParaRPr lang="fa-I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761"/>
    </mc:Choice>
    <mc:Fallback xmlns="">
      <p:transition advTm="1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فهرست </a:t>
            </a:r>
            <a:r>
              <a:rPr lang="fa-IR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عناوین</a:t>
            </a:r>
            <a:r>
              <a:rPr lang="fa-IR" sz="400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/>
            </a:r>
            <a:br>
              <a:rPr lang="fa-IR" sz="400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</a:br>
            <a:r>
              <a:rPr lang="fa-IR" sz="270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ارزیابی سلامت </a:t>
            </a:r>
            <a: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روان </a:t>
            </a:r>
            <a:r>
              <a:rPr lang="fa-IR" sz="270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، </a:t>
            </a:r>
            <a:r>
              <a:rPr lang="fa-IR" sz="270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ارزیابی سلامت </a:t>
            </a:r>
            <a: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اجتماعی در جوانان</a:t>
            </a:r>
            <a:endParaRPr lang="fa-IR" sz="2700" dirty="0">
              <a:solidFill>
                <a:prstClr val="black"/>
              </a:solidFill>
              <a:latin typeface="B  Yagut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458" y="1570037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a-IR" sz="2200" dirty="0" smtClean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مقدمه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2200" dirty="0" smtClean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اهداف آموزشی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مقدمه سؤالات غربالگری ارزیابی سلامت روان در 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پرسشنامه 6 سوالی سلامت روان 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مسیر خدمات و مراقبت سلامت روان در 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غربالگری صرع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سلامت اجتماعي در </a:t>
            </a:r>
            <a:r>
              <a:rPr lang="fa-IR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نحوه ی ثبت ارزیابی </a:t>
            </a:r>
            <a:r>
              <a:rPr lang="fa-IR" sz="220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سلامت </a:t>
            </a:r>
            <a:r>
              <a:rPr lang="fa-IR" sz="220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روان واجتماعی </a:t>
            </a:r>
            <a:r>
              <a:rPr lang="fa-IR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جوان </a:t>
            </a:r>
            <a:r>
              <a:rPr lang="fa-IR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در سامانه سیب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خلاصه مطالب و نتیجه گیری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پرسش و تمرین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0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2"/>
    </mc:Choice>
    <mc:Fallback>
      <p:transition spd="slow" advTm="3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675043"/>
            <a:ext cx="8686800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هدف برنامه را قبل ازشروع ارزیابی سلامت روان به جوانان توضیح دهد.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سوالات غربالگری حوزه سلامت </a:t>
            </a: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روان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رابه درستی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تکمیل نماید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امتیاز سوالات غربالگری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حوزه سلامت روان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محاسبه کند.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براساس امتیاز پرسشنامه سلامت روان جوان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طبقه بندی کند.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اورژانس روانپزشکی در جوانان را نام ببرد.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صرع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طبقه بندی کند.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مفهوم غربال مثبت در سلامت روان جوانان را توضیح دهد.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مفهوم غربال منفی در سلامت روان جوانان را توضیح دهد.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براساس طبقه بندی سلامت روان در جوانان ، اقدامات مناسب را انجام دهد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">
              <a:spcBef>
                <a:spcPct val="20000"/>
              </a:spcBef>
            </a:pP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524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28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اهداف آموزشی در </a:t>
            </a:r>
            <a:r>
              <a:rPr lang="fa-IR" sz="2800" dirty="0" smtClean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ارزیابی </a:t>
            </a:r>
            <a:r>
              <a:rPr lang="fa-IR" sz="2800" smtClean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سلامت </a:t>
            </a:r>
            <a:r>
              <a:rPr lang="fa-IR" sz="2800" smtClean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روان و اجتماعی </a:t>
            </a:r>
            <a:r>
              <a:rPr lang="fa-IR" sz="2800" dirty="0" smtClean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درجوانان</a:t>
            </a:r>
            <a:endParaRPr lang="fa-IR" sz="28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400" y="1166455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انتظار می رود پس ازپایان تدریس فراگیر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بتواند:</a:t>
            </a:r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0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332"/>
    </mc:Choice>
    <mc:Fallback>
      <p:transition advTm="5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490" y="1387705"/>
            <a:ext cx="9103217" cy="518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ننایج ارزیابی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سلامت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روان در جوانان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ثبت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سوالات پرسشنامه ی رابطه زنان جوان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باهمسررا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تکمیل نماید.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امتیاز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پرسشنامه ی رابطه زنان جوان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باهمسر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محاسبه کند.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خاص را توضیح دهد.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مفهوم اعتیادرا بیان کند.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فقر را تعریف کند.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براساس ارزیابی سلامت اجتماعی،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جوانان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طبقه بندی کند.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براساس </a:t>
            </a: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طبقه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بندی سلامت اجتماعی جوانان،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اقدامات مناسب را انجام دهد.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ننایج </a:t>
            </a: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ارزیابی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سلامت اجتماعی  جوانان را به درستی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ثبت کند.</a:t>
            </a:r>
            <a:endParaRPr lang="fa-IR" sz="24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340689" indent="-340689" algn="just">
              <a:spcBef>
                <a:spcPct val="20000"/>
              </a:spcBef>
              <a:buFont typeface="Wingdings" panose="05000000000000000000" pitchFamily="2" charset="2"/>
              <a:buChar char="q"/>
            </a:pP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279" y="152400"/>
            <a:ext cx="826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اهداف آموزشی در </a:t>
            </a:r>
            <a:r>
              <a:rPr lang="fa-IR" sz="2800">
                <a:solidFill>
                  <a:prstClr val="black"/>
                </a:solidFill>
                <a:cs typeface="B Yagut" panose="00000400000000000000" pitchFamily="2" charset="-78"/>
              </a:rPr>
              <a:t>ارزیابی </a:t>
            </a:r>
            <a:r>
              <a:rPr lang="fa-IR" sz="2800" smtClean="0">
                <a:solidFill>
                  <a:prstClr val="black"/>
                </a:solidFill>
                <a:cs typeface="B Yagut" panose="00000400000000000000" pitchFamily="2" charset="-78"/>
              </a:rPr>
              <a:t>سلامت </a:t>
            </a:r>
            <a:r>
              <a:rPr lang="fa-IR" sz="2800" smtClean="0">
                <a:solidFill>
                  <a:prstClr val="black"/>
                </a:solidFill>
                <a:cs typeface="B Yagut" panose="00000400000000000000" pitchFamily="2" charset="-78"/>
              </a:rPr>
              <a:t>روان وسلامت </a:t>
            </a:r>
            <a:r>
              <a:rPr lang="fa-IR" sz="2800">
                <a:solidFill>
                  <a:prstClr val="black"/>
                </a:solidFill>
                <a:cs typeface="B Yagut" panose="00000400000000000000" pitchFamily="2" charset="-78"/>
              </a:rPr>
              <a:t>اجتماعی </a:t>
            </a:r>
            <a:r>
              <a:rPr lang="fa-IR" sz="2800" smtClean="0">
                <a:solidFill>
                  <a:prstClr val="black"/>
                </a:solidFill>
                <a:cs typeface="B Yagut" panose="00000400000000000000" pitchFamily="2" charset="-78"/>
              </a:rPr>
              <a:t>(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ادامه)</a:t>
            </a:r>
            <a:endParaRPr lang="fa-IR" sz="28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3800" y="926040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انتظار می رود پس ازپایان تدریس فراگیر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بتواند:</a:t>
            </a:r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970"/>
    </mc:Choice>
    <mc:Fallback>
      <p:transition advTm="3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89719"/>
            <a:ext cx="91440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مقدمه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1059160"/>
            <a:ext cx="8610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سلامت روان حالتي از رفاه است كه در آن فرد توانائي هايش را باز مي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شناسدو </a:t>
            </a: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ارتباط اجتماعي صحيحي با ديگران برقرار نمايد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fa-IR" sz="22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Low">
              <a:lnSpc>
                <a:spcPct val="150000"/>
              </a:lnSpc>
            </a:pP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سلامت </a:t>
            </a: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روان به همه ما مربوط است نه فقط به كساني كه از اختلالات رواني رنج مي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برند</a:t>
            </a: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r>
              <a:rPr lang="fa-IR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fa-IR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هدف از اجراي برنامه سلامت روان، فراهم آوردن خدمات اساسي و مورد نياز براي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همه </a:t>
            </a:r>
            <a:endParaRPr lang="fa-IR" sz="22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rtl="0">
              <a:lnSpc>
                <a:spcPct val="150000"/>
              </a:lnSpc>
            </a:pP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 ویژه گروههای آسب پذیر است 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پيشگيري از اختلالات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رواني</a:t>
            </a: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حفظ </a:t>
            </a: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و ارتقای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سلامت </a:t>
            </a: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روان افراد جامعه عمده ترين هدف برنامه ادغام سلامت روان است . </a:t>
            </a: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زیرا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مردم </a:t>
            </a: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ق</a:t>
            </a:r>
            <a:r>
              <a:rPr lang="fa-IR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</a:t>
            </a: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مي سازد تا كنترل بيشتري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</a:t>
            </a: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سلامت</a:t>
            </a: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ی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شان </a:t>
            </a: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داشته باشند و و كيفيت زندگي خود را بالا </a:t>
            </a: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برده و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موجب </a:t>
            </a:r>
            <a:r>
              <a:rPr lang="ar-SA" sz="2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كاهش هزينه هاي درمان و مراقبت بيماران در خانواده و در جامعه </a:t>
            </a:r>
            <a:r>
              <a:rPr lang="ar-SA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شود</a:t>
            </a:r>
            <a:r>
              <a:rPr lang="fa-IR" sz="2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r>
              <a:rPr lang="fa-IR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fa-IR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667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44"/>
    </mc:Choice>
    <mc:Fallback xmlns="">
      <p:transition spd="slow" advTm="6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47" y="76200"/>
            <a:ext cx="7886699" cy="1325563"/>
          </a:xfrm>
        </p:spPr>
        <p:txBody>
          <a:bodyPr/>
          <a:lstStyle/>
          <a:p>
            <a:pPr lvl="0" algn="ctr" defTabSz="908483" rtl="1">
              <a:lnSpc>
                <a:spcPct val="107000"/>
              </a:lnSpc>
              <a:spcBef>
                <a:spcPts val="0"/>
              </a:spcBef>
            </a:pPr>
            <a:r>
              <a:rPr lang="fa-IR" sz="280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B Yagut" panose="00000400000000000000" pitchFamily="2" charset="-78"/>
              </a:rPr>
              <a:t>مقدمه </a:t>
            </a:r>
            <a:r>
              <a:rPr lang="fa-IR" sz="2800" smtClean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B Yagut" panose="00000400000000000000" pitchFamily="2" charset="-78"/>
              </a:rPr>
              <a:t>سوالات </a:t>
            </a:r>
            <a:r>
              <a:rPr lang="fa-IR" sz="2800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B Yagut" panose="00000400000000000000" pitchFamily="2" charset="-78"/>
              </a:rPr>
              <a:t>غربالگری ارزیابی سلامت روان در جوانان </a:t>
            </a:r>
            <a:br>
              <a:rPr lang="fa-IR" sz="2800" dirty="0">
                <a:solidFill>
                  <a:srgbClr val="000000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B Yagut" panose="00000400000000000000" pitchFamily="2" charset="-78"/>
              </a:rPr>
            </a:b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8360" y="1047224"/>
            <a:ext cx="8363074" cy="4607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Low" defTabSz="819342" rtl="1">
              <a:lnSpc>
                <a:spcPct val="150000"/>
              </a:lnSpc>
              <a:spcBef>
                <a:spcPts val="908"/>
              </a:spcBef>
              <a:buClr>
                <a:srgbClr val="538135"/>
              </a:buClr>
              <a:buNone/>
            </a:pP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قبل از </a:t>
            </a: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پرسشگری 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در این بخش به جوان توضیح </a:t>
            </a: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دهید:</a:t>
            </a:r>
          </a:p>
          <a:p>
            <a:pPr marL="0" lvl="0" indent="0" algn="justLow" defTabSz="819342" rtl="1">
              <a:lnSpc>
                <a:spcPct val="150000"/>
              </a:lnSpc>
              <a:spcBef>
                <a:spcPts val="908"/>
              </a:spcBef>
              <a:buClr>
                <a:srgbClr val="538135"/>
              </a:buClr>
              <a:buNone/>
            </a:pP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- در 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این بخش </a:t>
            </a:r>
            <a:r>
              <a:rPr lang="fa-IR" sz="2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می‌خواهم </a:t>
            </a:r>
            <a:r>
              <a:rPr lang="fa-IR" sz="22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سوالاتی 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در زمینه شرایط </a:t>
            </a: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روان</a:t>
            </a:r>
            <a:r>
              <a:rPr lang="fa-IR" sz="22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- </a:t>
            </a: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شناختی 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 استرس</a:t>
            </a:r>
            <a:r>
              <a:rPr lang="fa-IR" sz="2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­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هاي شما بپرسم </a:t>
            </a: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</a:p>
          <a:p>
            <a:pPr marL="0" lvl="0" indent="0" algn="justLow" defTabSz="819342" rtl="1">
              <a:lnSpc>
                <a:spcPct val="150000"/>
              </a:lnSpc>
              <a:spcBef>
                <a:spcPts val="908"/>
              </a:spcBef>
              <a:buClr>
                <a:srgbClr val="538135"/>
              </a:buClr>
              <a:buNone/>
            </a:pP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- هدف 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از اين پرسشگری شناسائی زودرس ناراحتی‌های اعصاب و روان در مراجعین است. </a:t>
            </a:r>
            <a:endParaRPr lang="fa-IR" sz="2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lvl="0" indent="0" algn="justLow" defTabSz="819342" rtl="1">
              <a:lnSpc>
                <a:spcPct val="150000"/>
              </a:lnSpc>
              <a:spcBef>
                <a:spcPts val="908"/>
              </a:spcBef>
              <a:buClr>
                <a:srgbClr val="538135"/>
              </a:buClr>
              <a:buNone/>
            </a:pP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- در 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خصوص حفظ رازداری اطمینان </a:t>
            </a: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دهید.</a:t>
            </a:r>
          </a:p>
          <a:p>
            <a:pPr marL="0" lvl="0" indent="0" algn="justLow" defTabSz="819342" rtl="1">
              <a:lnSpc>
                <a:spcPct val="150000"/>
              </a:lnSpc>
              <a:spcBef>
                <a:spcPts val="908"/>
              </a:spcBef>
              <a:buClr>
                <a:srgbClr val="538135"/>
              </a:buClr>
              <a:buNone/>
            </a:pP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- این 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غربالگری به عنوان یک فرآیند استاندارد برای تمام مراجعان انجام می­شود. وپاسخ</a:t>
            </a:r>
            <a:r>
              <a:rPr lang="fa-IR" sz="2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­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گویی صادقانه شما به تیم سلامت در ارایه خدمات مورد نیاز کمک می</a:t>
            </a:r>
            <a:r>
              <a:rPr lang="fa-IR" sz="2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­</a:t>
            </a:r>
            <a:r>
              <a:rPr lang="fa-IR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کند</a:t>
            </a:r>
            <a:r>
              <a:rPr lang="fa-IR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  <a:endParaRPr lang="fa-IR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09"/>
    </mc:Choice>
    <mc:Fallback xmlns="">
      <p:transition spd="slow" advTm="7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گیلان</_x062f__x0627__x0646__x0634__x06af__x0627__x0647_>
    <_x0646__x0648__x0639__x0020__x062d__x06cc__x0637__x0647_ xmlns="12fdc5dc-769e-4543-b10d-fbea3dac4417">مراقبت‌هاي ادغام يافته سلامت جوانان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5NN7CDR5NKU2-831-1138</_dlc_DocId>
    <_dlc_DocIdUrl xmlns="1047730d-92e1-4018-9084-d932fd3a7f58">
      <Url>http://www.health.gov.ir/hnd/_layouts/DocIdRedir.aspx?ID=5NN7CDR5NKU2-831-1138</Url>
      <Description>5NN7CDR5NKU2-831-1138</Description>
    </_dlc_DocIdUrl>
  </documentManagement>
</p:properties>
</file>

<file path=customXml/itemProps1.xml><?xml version="1.0" encoding="utf-8"?>
<ds:datastoreItem xmlns:ds="http://schemas.openxmlformats.org/officeDocument/2006/customXml" ds:itemID="{03759D24-E173-4116-B901-D31C733BFACF}"/>
</file>

<file path=customXml/itemProps2.xml><?xml version="1.0" encoding="utf-8"?>
<ds:datastoreItem xmlns:ds="http://schemas.openxmlformats.org/officeDocument/2006/customXml" ds:itemID="{C1B02F19-6907-4DD0-BC4D-12B332100D61}"/>
</file>

<file path=customXml/itemProps3.xml><?xml version="1.0" encoding="utf-8"?>
<ds:datastoreItem xmlns:ds="http://schemas.openxmlformats.org/officeDocument/2006/customXml" ds:itemID="{D73D19E1-4773-4680-94DF-08BD1571B91B}"/>
</file>

<file path=customXml/itemProps4.xml><?xml version="1.0" encoding="utf-8"?>
<ds:datastoreItem xmlns:ds="http://schemas.openxmlformats.org/officeDocument/2006/customXml" ds:itemID="{A992D30C-9D49-4982-9587-FD4DBCC40E2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13164</TotalTime>
  <Words>2957</Words>
  <Application>Microsoft Office PowerPoint</Application>
  <PresentationFormat>On-screen Show (4:3)</PresentationFormat>
  <Paragraphs>388</Paragraphs>
  <Slides>32</Slides>
  <Notes>2</Notes>
  <HiddenSlides>0</HiddenSlides>
  <MMClips>27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MS Gothic</vt:lpstr>
      <vt:lpstr>2  Titr</vt:lpstr>
      <vt:lpstr>Arial</vt:lpstr>
      <vt:lpstr>B  Yagut</vt:lpstr>
      <vt:lpstr>B Nazanin</vt:lpstr>
      <vt:lpstr>B Yagut</vt:lpstr>
      <vt:lpstr>BNazanin</vt:lpstr>
      <vt:lpstr>Calibri</vt:lpstr>
      <vt:lpstr>Calibri Light</vt:lpstr>
      <vt:lpstr>Cambria</vt:lpstr>
      <vt:lpstr>Century Gothic</vt:lpstr>
      <vt:lpstr>Nassim</vt:lpstr>
      <vt:lpstr>Nazanin</vt:lpstr>
      <vt:lpstr>Symbol</vt:lpstr>
      <vt:lpstr>Tahoma</vt:lpstr>
      <vt:lpstr>Times New Roman</vt:lpstr>
      <vt:lpstr>Wingdings</vt:lpstr>
      <vt:lpstr>Office Theme</vt:lpstr>
      <vt:lpstr>1_Office Theme</vt:lpstr>
      <vt:lpstr>15_Office Theme</vt:lpstr>
      <vt:lpstr>8_Office Theme</vt:lpstr>
      <vt:lpstr>18_Office Theme</vt:lpstr>
      <vt:lpstr>3_Office Theme</vt:lpstr>
      <vt:lpstr>PowerPoint Presentation</vt:lpstr>
      <vt:lpstr>PowerPoint Presentation</vt:lpstr>
      <vt:lpstr> فهرست عناوین مراقبتهای ادغام یافته رده سنی 18-29سال( ویژه غیر پزشک)                             </vt:lpstr>
      <vt:lpstr>PowerPoint Presentation</vt:lpstr>
      <vt:lpstr>فهرست عناوین ارزیابی سلامت روان ، ارزیابی سلامت اجتماعی در جوانان</vt:lpstr>
      <vt:lpstr>PowerPoint Presentation</vt:lpstr>
      <vt:lpstr>PowerPoint Presentation</vt:lpstr>
      <vt:lpstr>PowerPoint Presentation</vt:lpstr>
      <vt:lpstr>مقدمه سوالات غربالگری ارزیابی سلامت روان در جوانان  </vt:lpstr>
      <vt:lpstr>پرسشنامه 6 سوالی سلامت روان جوانان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ثبت ارزیابی سلامت اجتماعی درجوانان در سامانه سیب (براساس کیس فرضی) خانم جوانی جهت مراقبت دوره ای به ما مراجعه نموده است . وی یک فرزند معلول دارد.در ارزیابی عنوان می کند که با همسرش مشکل دارد . همسرش دست بزن ندارد ولی اغلب به وی توهین می کند حتی جلوی دیگران –برای هر چیز کوچکی عصبانی شده و فریاد می زند.حتی گاهی اوررا تهدید می کند.</vt:lpstr>
      <vt:lpstr>PowerPoint Presentation</vt:lpstr>
      <vt:lpstr>PowerPoint Presentation</vt:lpstr>
      <vt:lpstr>PowerPoint Presentation</vt:lpstr>
      <vt:lpstr>خلاصه مطالب ونتیجه گیری </vt:lpstr>
      <vt:lpstr>PowerPoint Presentation</vt:lpstr>
      <vt:lpstr>فهرست منابع</vt:lpstr>
      <vt:lpstr> لطفاً نظرات و پیشنهادات خود پیرامون این بسته آموزشی را به آدرس زیر ارسال کنید.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Dear-User</dc:creator>
  <cp:lastModifiedBy>pars</cp:lastModifiedBy>
  <cp:revision>1137</cp:revision>
  <dcterms:created xsi:type="dcterms:W3CDTF">2015-03-26T12:47:21Z</dcterms:created>
  <dcterms:modified xsi:type="dcterms:W3CDTF">2020-07-21T15:02:21Z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e02a750f-0b1a-4e20-8f96-7d58c4ca59d7</vt:lpwstr>
  </property>
</Properties>
</file>